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63" r:id="rId2"/>
    <p:sldId id="264" r:id="rId3"/>
    <p:sldId id="265" r:id="rId4"/>
    <p:sldId id="267" r:id="rId5"/>
    <p:sldId id="266" r:id="rId6"/>
    <p:sldId id="262" r:id="rId7"/>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6B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50" d="100"/>
          <a:sy n="50" d="100"/>
        </p:scale>
        <p:origin x="-96" y="-28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62CCD85D-1A7B-4C82-9F51-CBFD8AA4F172}" type="datetimeFigureOut">
              <a:rPr lang="es-CO" smtClean="0"/>
              <a:t>01/10/2014</a:t>
            </a:fld>
            <a:endParaRPr lang="es-CO"/>
          </a:p>
        </p:txBody>
      </p:sp>
      <p:sp>
        <p:nvSpPr>
          <p:cNvPr id="5" name="Footer Placeholder 4"/>
          <p:cNvSpPr>
            <a:spLocks noGrp="1"/>
          </p:cNvSpPr>
          <p:nvPr>
            <p:ph type="ftr" sz="quarter" idx="11"/>
          </p:nvPr>
        </p:nvSpPr>
        <p:spPr>
          <a:xfrm>
            <a:off x="5332412" y="5883275"/>
            <a:ext cx="4324044" cy="365125"/>
          </a:xfrm>
        </p:spPr>
        <p:txBody>
          <a:bodyPr/>
          <a:lstStyle/>
          <a:p>
            <a:endParaRPr lang="es-CO"/>
          </a:p>
        </p:txBody>
      </p:sp>
      <p:sp>
        <p:nvSpPr>
          <p:cNvPr id="6" name="Slide Number Placeholder 5"/>
          <p:cNvSpPr>
            <a:spLocks noGrp="1"/>
          </p:cNvSpPr>
          <p:nvPr>
            <p:ph type="sldNum" sz="quarter" idx="12"/>
          </p:nvPr>
        </p:nvSpPr>
        <p:spPr/>
        <p:txBody>
          <a:bodyPr/>
          <a:lstStyle/>
          <a:p>
            <a:fld id="{04254656-4E71-40F1-9BF9-28F3C0458B4F}" type="slidenum">
              <a:rPr lang="es-CO" smtClean="0"/>
              <a:t>‹Nº›</a:t>
            </a:fld>
            <a:endParaRPr lang="es-CO"/>
          </a:p>
        </p:txBody>
      </p:sp>
    </p:spTree>
    <p:extLst>
      <p:ext uri="{BB962C8B-B14F-4D97-AF65-F5344CB8AC3E}">
        <p14:creationId xmlns:p14="http://schemas.microsoft.com/office/powerpoint/2010/main" val="3174365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2CCD85D-1A7B-4C82-9F51-CBFD8AA4F172}" type="datetimeFigureOut">
              <a:rPr lang="es-CO" smtClean="0"/>
              <a:t>01/10/2014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04254656-4E71-40F1-9BF9-28F3C0458B4F}" type="slidenum">
              <a:rPr lang="es-CO" smtClean="0"/>
              <a:t>‹Nº›</a:t>
            </a:fld>
            <a:endParaRPr lang="es-CO"/>
          </a:p>
        </p:txBody>
      </p:sp>
    </p:spTree>
    <p:extLst>
      <p:ext uri="{BB962C8B-B14F-4D97-AF65-F5344CB8AC3E}">
        <p14:creationId xmlns:p14="http://schemas.microsoft.com/office/powerpoint/2010/main" val="435012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2CCD85D-1A7B-4C82-9F51-CBFD8AA4F172}" type="datetimeFigureOut">
              <a:rPr lang="es-CO" smtClean="0"/>
              <a:t>01/10/2014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04254656-4E71-40F1-9BF9-28F3C0458B4F}" type="slidenum">
              <a:rPr lang="es-CO" smtClean="0"/>
              <a:t>‹Nº›</a:t>
            </a:fld>
            <a:endParaRPr lang="es-CO"/>
          </a:p>
        </p:txBody>
      </p:sp>
    </p:spTree>
    <p:extLst>
      <p:ext uri="{BB962C8B-B14F-4D97-AF65-F5344CB8AC3E}">
        <p14:creationId xmlns:p14="http://schemas.microsoft.com/office/powerpoint/2010/main" val="37218046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2CCD85D-1A7B-4C82-9F51-CBFD8AA4F172}" type="datetimeFigureOut">
              <a:rPr lang="es-CO" smtClean="0"/>
              <a:t>01/10/2014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04254656-4E71-40F1-9BF9-28F3C0458B4F}" type="slidenum">
              <a:rPr lang="es-CO" smtClean="0"/>
              <a:t>‹Nº›</a:t>
            </a:fld>
            <a:endParaRPr lang="es-CO"/>
          </a:p>
        </p:txBody>
      </p:sp>
    </p:spTree>
    <p:extLst>
      <p:ext uri="{BB962C8B-B14F-4D97-AF65-F5344CB8AC3E}">
        <p14:creationId xmlns:p14="http://schemas.microsoft.com/office/powerpoint/2010/main" val="24842669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2CCD85D-1A7B-4C82-9F51-CBFD8AA4F172}" type="datetimeFigureOut">
              <a:rPr lang="es-CO" smtClean="0"/>
              <a:t>01/10/2014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04254656-4E71-40F1-9BF9-28F3C0458B4F}" type="slidenum">
              <a:rPr lang="es-CO" smtClean="0"/>
              <a:t>‹Nº›</a:t>
            </a:fld>
            <a:endParaRPr lang="es-CO"/>
          </a:p>
        </p:txBody>
      </p:sp>
    </p:spTree>
    <p:extLst>
      <p:ext uri="{BB962C8B-B14F-4D97-AF65-F5344CB8AC3E}">
        <p14:creationId xmlns:p14="http://schemas.microsoft.com/office/powerpoint/2010/main" val="18319647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2CCD85D-1A7B-4C82-9F51-CBFD8AA4F172}" type="datetimeFigureOut">
              <a:rPr lang="es-CO" smtClean="0"/>
              <a:t>01/10/2014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04254656-4E71-40F1-9BF9-28F3C0458B4F}" type="slidenum">
              <a:rPr lang="es-CO" smtClean="0"/>
              <a:t>‹Nº›</a:t>
            </a:fld>
            <a:endParaRPr lang="es-CO"/>
          </a:p>
        </p:txBody>
      </p:sp>
    </p:spTree>
    <p:extLst>
      <p:ext uri="{BB962C8B-B14F-4D97-AF65-F5344CB8AC3E}">
        <p14:creationId xmlns:p14="http://schemas.microsoft.com/office/powerpoint/2010/main" val="2343083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2CCD85D-1A7B-4C82-9F51-CBFD8AA4F172}" type="datetimeFigureOut">
              <a:rPr lang="es-CO" smtClean="0"/>
              <a:t>01/10/2014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04254656-4E71-40F1-9BF9-28F3C0458B4F}" type="slidenum">
              <a:rPr lang="es-CO" smtClean="0"/>
              <a:t>‹Nº›</a:t>
            </a:fld>
            <a:endParaRPr lang="es-CO"/>
          </a:p>
        </p:txBody>
      </p:sp>
    </p:spTree>
    <p:extLst>
      <p:ext uri="{BB962C8B-B14F-4D97-AF65-F5344CB8AC3E}">
        <p14:creationId xmlns:p14="http://schemas.microsoft.com/office/powerpoint/2010/main" val="38157487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2CCD85D-1A7B-4C82-9F51-CBFD8AA4F172}" type="datetimeFigureOut">
              <a:rPr lang="es-CO" smtClean="0"/>
              <a:t>01/10/2014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04254656-4E71-40F1-9BF9-28F3C0458B4F}" type="slidenum">
              <a:rPr lang="es-CO" smtClean="0"/>
              <a:t>‹Nº›</a:t>
            </a:fld>
            <a:endParaRPr lang="es-CO"/>
          </a:p>
        </p:txBody>
      </p:sp>
    </p:spTree>
    <p:extLst>
      <p:ext uri="{BB962C8B-B14F-4D97-AF65-F5344CB8AC3E}">
        <p14:creationId xmlns:p14="http://schemas.microsoft.com/office/powerpoint/2010/main" val="5300339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2CCD85D-1A7B-4C82-9F51-CBFD8AA4F172}" type="datetimeFigureOut">
              <a:rPr lang="es-CO" smtClean="0"/>
              <a:t>01/10/2014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04254656-4E71-40F1-9BF9-28F3C0458B4F}" type="slidenum">
              <a:rPr lang="es-CO" smtClean="0"/>
              <a:t>‹Nº›</a:t>
            </a:fld>
            <a:endParaRPr lang="es-CO"/>
          </a:p>
        </p:txBody>
      </p:sp>
    </p:spTree>
    <p:extLst>
      <p:ext uri="{BB962C8B-B14F-4D97-AF65-F5344CB8AC3E}">
        <p14:creationId xmlns:p14="http://schemas.microsoft.com/office/powerpoint/2010/main" val="1029530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2CCD85D-1A7B-4C82-9F51-CBFD8AA4F172}" type="datetimeFigureOut">
              <a:rPr lang="es-CO" smtClean="0"/>
              <a:t>01/10/2014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a:xfrm>
            <a:off x="10951856" y="5867131"/>
            <a:ext cx="551167" cy="365125"/>
          </a:xfrm>
        </p:spPr>
        <p:txBody>
          <a:bodyPr/>
          <a:lstStyle/>
          <a:p>
            <a:fld id="{04254656-4E71-40F1-9BF9-28F3C0458B4F}" type="slidenum">
              <a:rPr lang="es-CO" smtClean="0"/>
              <a:t>‹Nº›</a:t>
            </a:fld>
            <a:endParaRPr lang="es-CO"/>
          </a:p>
        </p:txBody>
      </p:sp>
    </p:spTree>
    <p:extLst>
      <p:ext uri="{BB962C8B-B14F-4D97-AF65-F5344CB8AC3E}">
        <p14:creationId xmlns:p14="http://schemas.microsoft.com/office/powerpoint/2010/main" val="2410019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2CCD85D-1A7B-4C82-9F51-CBFD8AA4F172}" type="datetimeFigureOut">
              <a:rPr lang="es-CO" smtClean="0"/>
              <a:t>01/10/2014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04254656-4E71-40F1-9BF9-28F3C0458B4F}" type="slidenum">
              <a:rPr lang="es-CO" smtClean="0"/>
              <a:t>‹Nº›</a:t>
            </a:fld>
            <a:endParaRPr lang="es-CO"/>
          </a:p>
        </p:txBody>
      </p:sp>
    </p:spTree>
    <p:extLst>
      <p:ext uri="{BB962C8B-B14F-4D97-AF65-F5344CB8AC3E}">
        <p14:creationId xmlns:p14="http://schemas.microsoft.com/office/powerpoint/2010/main" val="9670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62CCD85D-1A7B-4C82-9F51-CBFD8AA4F172}" type="datetimeFigureOut">
              <a:rPr lang="es-CO" smtClean="0"/>
              <a:t>01/10/2014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04254656-4E71-40F1-9BF9-28F3C0458B4F}" type="slidenum">
              <a:rPr lang="es-CO" smtClean="0"/>
              <a:t>‹Nº›</a:t>
            </a:fld>
            <a:endParaRPr lang="es-CO"/>
          </a:p>
        </p:txBody>
      </p:sp>
    </p:spTree>
    <p:extLst>
      <p:ext uri="{BB962C8B-B14F-4D97-AF65-F5344CB8AC3E}">
        <p14:creationId xmlns:p14="http://schemas.microsoft.com/office/powerpoint/2010/main" val="1042290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62CCD85D-1A7B-4C82-9F51-CBFD8AA4F172}" type="datetimeFigureOut">
              <a:rPr lang="es-CO" smtClean="0"/>
              <a:t>01/10/2014</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04254656-4E71-40F1-9BF9-28F3C0458B4F}" type="slidenum">
              <a:rPr lang="es-CO" smtClean="0"/>
              <a:t>‹Nº›</a:t>
            </a:fld>
            <a:endParaRPr lang="es-CO"/>
          </a:p>
        </p:txBody>
      </p:sp>
    </p:spTree>
    <p:extLst>
      <p:ext uri="{BB962C8B-B14F-4D97-AF65-F5344CB8AC3E}">
        <p14:creationId xmlns:p14="http://schemas.microsoft.com/office/powerpoint/2010/main" val="3663672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62CCD85D-1A7B-4C82-9F51-CBFD8AA4F172}" type="datetimeFigureOut">
              <a:rPr lang="es-CO" smtClean="0"/>
              <a:t>01/10/2014</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04254656-4E71-40F1-9BF9-28F3C0458B4F}" type="slidenum">
              <a:rPr lang="es-CO" smtClean="0"/>
              <a:t>‹Nº›</a:t>
            </a:fld>
            <a:endParaRPr lang="es-CO"/>
          </a:p>
        </p:txBody>
      </p:sp>
    </p:spTree>
    <p:extLst>
      <p:ext uri="{BB962C8B-B14F-4D97-AF65-F5344CB8AC3E}">
        <p14:creationId xmlns:p14="http://schemas.microsoft.com/office/powerpoint/2010/main" val="1902263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CCD85D-1A7B-4C82-9F51-CBFD8AA4F172}" type="datetimeFigureOut">
              <a:rPr lang="es-CO" smtClean="0"/>
              <a:t>01/10/2014</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04254656-4E71-40F1-9BF9-28F3C0458B4F}" type="slidenum">
              <a:rPr lang="es-CO" smtClean="0"/>
              <a:t>‹Nº›</a:t>
            </a:fld>
            <a:endParaRPr lang="es-CO"/>
          </a:p>
        </p:txBody>
      </p:sp>
    </p:spTree>
    <p:extLst>
      <p:ext uri="{BB962C8B-B14F-4D97-AF65-F5344CB8AC3E}">
        <p14:creationId xmlns:p14="http://schemas.microsoft.com/office/powerpoint/2010/main" val="1783037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2CCD85D-1A7B-4C82-9F51-CBFD8AA4F172}" type="datetimeFigureOut">
              <a:rPr lang="es-CO" smtClean="0"/>
              <a:t>01/10/2014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04254656-4E71-40F1-9BF9-28F3C0458B4F}" type="slidenum">
              <a:rPr lang="es-CO" smtClean="0"/>
              <a:t>‹Nº›</a:t>
            </a:fld>
            <a:endParaRPr lang="es-CO"/>
          </a:p>
        </p:txBody>
      </p:sp>
    </p:spTree>
    <p:extLst>
      <p:ext uri="{BB962C8B-B14F-4D97-AF65-F5344CB8AC3E}">
        <p14:creationId xmlns:p14="http://schemas.microsoft.com/office/powerpoint/2010/main" val="112281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s-ES" smtClean="0"/>
              <a:t>Haga clic para modificar el estilo de título del patrón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2CCD85D-1A7B-4C82-9F51-CBFD8AA4F172}" type="datetimeFigureOut">
              <a:rPr lang="es-CO" smtClean="0"/>
              <a:t>01/10/2014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04254656-4E71-40F1-9BF9-28F3C0458B4F}" type="slidenum">
              <a:rPr lang="es-CO" smtClean="0"/>
              <a:t>‹Nº›</a:t>
            </a:fld>
            <a:endParaRPr lang="es-CO"/>
          </a:p>
        </p:txBody>
      </p:sp>
    </p:spTree>
    <p:extLst>
      <p:ext uri="{BB962C8B-B14F-4D97-AF65-F5344CB8AC3E}">
        <p14:creationId xmlns:p14="http://schemas.microsoft.com/office/powerpoint/2010/main" val="3584924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2CCD85D-1A7B-4C82-9F51-CBFD8AA4F172}" type="datetimeFigureOut">
              <a:rPr lang="es-CO" smtClean="0"/>
              <a:t>01/10/2014</a:t>
            </a:fld>
            <a:endParaRPr lang="es-CO"/>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s-CO"/>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4254656-4E71-40F1-9BF9-28F3C0458B4F}" type="slidenum">
              <a:rPr lang="es-CO" smtClean="0"/>
              <a:t>‹Nº›</a:t>
            </a:fld>
            <a:endParaRPr lang="es-CO"/>
          </a:p>
        </p:txBody>
      </p:sp>
    </p:spTree>
    <p:extLst>
      <p:ext uri="{BB962C8B-B14F-4D97-AF65-F5344CB8AC3E}">
        <p14:creationId xmlns:p14="http://schemas.microsoft.com/office/powerpoint/2010/main" val="2966627374"/>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1.bp.blogspot.com/-gms8xIQTZ80/TmgEfe2AFnI/AAAAAAAAAHY/VsEKfDWr2X0/s1600/Cuadro+clinico+polio.pn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http://www.unicef.org/spanish/immunization/images/what_polio_opv.jpg"/>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p:spPr>
      </p:pic>
      <p:sp>
        <p:nvSpPr>
          <p:cNvPr id="4" name="Rectángulo 3"/>
          <p:cNvSpPr/>
          <p:nvPr/>
        </p:nvSpPr>
        <p:spPr>
          <a:xfrm>
            <a:off x="1867438" y="2542332"/>
            <a:ext cx="7843232" cy="2123658"/>
          </a:xfrm>
          <a:prstGeom prst="rect">
            <a:avLst/>
          </a:prstGeom>
          <a:noFill/>
        </p:spPr>
        <p:txBody>
          <a:bodyPr wrap="square" lIns="91440" tIns="45720" rIns="91440" bIns="45720">
            <a:spAutoFit/>
          </a:bodyPr>
          <a:lstStyle/>
          <a:p>
            <a:pPr algn="ctr"/>
            <a:r>
              <a:rPr lang="es-ES" sz="66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VACUNA CONTRA LA POLIOMIELITIS</a:t>
            </a:r>
            <a:endParaRPr lang="es-ES" sz="6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Tree>
    <p:extLst>
      <p:ext uri="{BB962C8B-B14F-4D97-AF65-F5344CB8AC3E}">
        <p14:creationId xmlns:p14="http://schemas.microsoft.com/office/powerpoint/2010/main" val="1927948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path" presetSubtype="0" accel="50000" decel="50000" fill="hold" grpId="0"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6" dur="2000" fill="hold"/>
                                        <p:tgtEl>
                                          <p:spTgt spid="4"/>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El Dr. Salk posa en su laboratorio tras el anuncio de la vacuna. (Foto: AP)"/>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p:spPr>
      </p:pic>
      <p:sp>
        <p:nvSpPr>
          <p:cNvPr id="4" name="Rectángulo 3"/>
          <p:cNvSpPr/>
          <p:nvPr/>
        </p:nvSpPr>
        <p:spPr>
          <a:xfrm>
            <a:off x="875764" y="1190050"/>
            <a:ext cx="10431887" cy="4247317"/>
          </a:xfrm>
          <a:prstGeom prst="rect">
            <a:avLst/>
          </a:prstGeom>
        </p:spPr>
        <p:txBody>
          <a:bodyPr wrap="square">
            <a:spAutoFit/>
          </a:bodyPr>
          <a:lstStyle/>
          <a:p>
            <a:r>
              <a:rPr lang="es-CO" dirty="0"/>
              <a:t> </a:t>
            </a:r>
            <a:r>
              <a:rPr lang="es-CO" dirty="0" smtClean="0">
                <a:latin typeface="Arial" panose="020B0604020202020204" pitchFamily="34" charset="0"/>
                <a:cs typeface="Arial" panose="020B0604020202020204" pitchFamily="34" charset="0"/>
              </a:rPr>
              <a:t>El </a:t>
            </a:r>
            <a:r>
              <a:rPr lang="es-CO" dirty="0">
                <a:latin typeface="Arial" panose="020B0604020202020204" pitchFamily="34" charset="0"/>
                <a:cs typeface="Arial" panose="020B0604020202020204" pitchFamily="34" charset="0"/>
              </a:rPr>
              <a:t>12 de abril de 1955, se calificó de milagroso. Había aparecido la primera vacuna contra la polio.</a:t>
            </a:r>
          </a:p>
          <a:p>
            <a:r>
              <a:rPr lang="es-CO" dirty="0">
                <a:latin typeface="Arial" panose="020B0604020202020204" pitchFamily="34" charset="0"/>
                <a:cs typeface="Arial" panose="020B0604020202020204" pitchFamily="34" charset="0"/>
              </a:rPr>
              <a:t>El artífice de este 'milagro' fue el doctor </a:t>
            </a:r>
            <a:r>
              <a:rPr lang="es-CO" dirty="0" err="1">
                <a:latin typeface="Arial" panose="020B0604020202020204" pitchFamily="34" charset="0"/>
                <a:cs typeface="Arial" panose="020B0604020202020204" pitchFamily="34" charset="0"/>
              </a:rPr>
              <a:t>Jonas</a:t>
            </a:r>
            <a:r>
              <a:rPr lang="es-CO" dirty="0">
                <a:latin typeface="Arial" panose="020B0604020202020204" pitchFamily="34" charset="0"/>
                <a:cs typeface="Arial" panose="020B0604020202020204" pitchFamily="34" charset="0"/>
              </a:rPr>
              <a:t> </a:t>
            </a:r>
            <a:r>
              <a:rPr lang="es-CO" dirty="0" err="1">
                <a:latin typeface="Arial" panose="020B0604020202020204" pitchFamily="34" charset="0"/>
                <a:cs typeface="Arial" panose="020B0604020202020204" pitchFamily="34" charset="0"/>
              </a:rPr>
              <a:t>Salk</a:t>
            </a:r>
            <a:r>
              <a:rPr lang="es-CO" dirty="0">
                <a:latin typeface="Arial" panose="020B0604020202020204" pitchFamily="34" charset="0"/>
                <a:cs typeface="Arial" panose="020B0604020202020204" pitchFamily="34" charset="0"/>
              </a:rPr>
              <a:t> que, tras ocho años de investigaciones, consiguió demostrar que su vacuna contra la poliomielitis, creada a partir de un virus sin vida, era eficaz </a:t>
            </a:r>
            <a:r>
              <a:rPr lang="es-CO" dirty="0" smtClean="0">
                <a:latin typeface="Arial" panose="020B0604020202020204" pitchFamily="34" charset="0"/>
                <a:cs typeface="Arial" panose="020B0604020202020204" pitchFamily="34" charset="0"/>
              </a:rPr>
              <a:t>y </a:t>
            </a:r>
            <a:r>
              <a:rPr lang="es-CO" b="1" dirty="0" smtClean="0">
                <a:latin typeface="Arial" panose="020B0604020202020204" pitchFamily="34" charset="0"/>
                <a:cs typeface="Arial" panose="020B0604020202020204" pitchFamily="34" charset="0"/>
              </a:rPr>
              <a:t>protegía </a:t>
            </a:r>
            <a:r>
              <a:rPr lang="es-CO" b="1" dirty="0">
                <a:latin typeface="Arial" panose="020B0604020202020204" pitchFamily="34" charset="0"/>
                <a:cs typeface="Arial" panose="020B0604020202020204" pitchFamily="34" charset="0"/>
              </a:rPr>
              <a:t>a las personas</a:t>
            </a:r>
            <a:r>
              <a:rPr lang="es-CO" dirty="0">
                <a:latin typeface="Arial" panose="020B0604020202020204" pitchFamily="34" charset="0"/>
                <a:cs typeface="Arial" panose="020B0604020202020204" pitchFamily="34" charset="0"/>
              </a:rPr>
              <a:t> de desarrollar la enfermedad.</a:t>
            </a:r>
          </a:p>
          <a:p>
            <a:endParaRPr lang="es-CO" dirty="0" smtClean="0">
              <a:latin typeface="Arial" panose="020B0604020202020204" pitchFamily="34" charset="0"/>
              <a:cs typeface="Arial" panose="020B0604020202020204" pitchFamily="34" charset="0"/>
            </a:endParaRPr>
          </a:p>
          <a:p>
            <a:r>
              <a:rPr lang="es-CO" dirty="0">
                <a:latin typeface="Arial" panose="020B0604020202020204" pitchFamily="34" charset="0"/>
                <a:cs typeface="Arial" panose="020B0604020202020204" pitchFamily="34" charset="0"/>
              </a:rPr>
              <a:t>La vacuna de </a:t>
            </a:r>
            <a:r>
              <a:rPr lang="es-CO" dirty="0" err="1">
                <a:latin typeface="Arial" panose="020B0604020202020204" pitchFamily="34" charset="0"/>
                <a:cs typeface="Arial" panose="020B0604020202020204" pitchFamily="34" charset="0"/>
              </a:rPr>
              <a:t>Salk</a:t>
            </a:r>
            <a:r>
              <a:rPr lang="es-CO" dirty="0">
                <a:latin typeface="Arial" panose="020B0604020202020204" pitchFamily="34" charset="0"/>
                <a:cs typeface="Arial" panose="020B0604020202020204" pitchFamily="34" charset="0"/>
              </a:rPr>
              <a:t> se empezó a utilizar inmediatamente, pero unos años después fue sustituida por una nueva, desarrollada en 1957 por el Dr. Albert Sabin. La vacuna de este experto es </a:t>
            </a:r>
            <a:r>
              <a:rPr lang="es-CO" b="1" dirty="0">
                <a:latin typeface="Arial" panose="020B0604020202020204" pitchFamily="34" charset="0"/>
                <a:cs typeface="Arial" panose="020B0604020202020204" pitchFamily="34" charset="0"/>
              </a:rPr>
              <a:t>oral</a:t>
            </a:r>
            <a:r>
              <a:rPr lang="es-CO" dirty="0">
                <a:latin typeface="Arial" panose="020B0604020202020204" pitchFamily="34" charset="0"/>
                <a:cs typeface="Arial" panose="020B0604020202020204" pitchFamily="34" charset="0"/>
              </a:rPr>
              <a:t> (OPV), no inyectable, y está realizada con un virus debilitado. La solución se incorpora a la mayoría de las campañas de inmunización del mundo y se administra como un jarabe</a:t>
            </a:r>
            <a:r>
              <a:rPr lang="es-CO" dirty="0" smtClean="0">
                <a:latin typeface="Arial" panose="020B0604020202020204" pitchFamily="34" charset="0"/>
                <a:cs typeface="Arial" panose="020B0604020202020204" pitchFamily="34" charset="0"/>
              </a:rPr>
              <a:t>.</a:t>
            </a:r>
          </a:p>
          <a:p>
            <a:endParaRPr lang="es-CO" dirty="0" smtClean="0">
              <a:latin typeface="Arial" panose="020B0604020202020204" pitchFamily="34" charset="0"/>
              <a:cs typeface="Arial" panose="020B0604020202020204" pitchFamily="34" charset="0"/>
            </a:endParaRPr>
          </a:p>
          <a:p>
            <a:r>
              <a:rPr lang="es-CO" dirty="0" smtClean="0">
                <a:latin typeface="Arial" panose="020B0604020202020204" pitchFamily="34" charset="0"/>
                <a:cs typeface="Arial" panose="020B0604020202020204" pitchFamily="34" charset="0"/>
              </a:rPr>
              <a:t>Se </a:t>
            </a:r>
            <a:r>
              <a:rPr lang="es-CO" dirty="0">
                <a:latin typeface="Arial" panose="020B0604020202020204" pitchFamily="34" charset="0"/>
                <a:cs typeface="Arial" panose="020B0604020202020204" pitchFamily="34" charset="0"/>
              </a:rPr>
              <a:t>encuentran disponibles dos vacunas de poliomielitis: una para administración oral – VOP (tipo Sabin) y </a:t>
            </a:r>
            <a:r>
              <a:rPr lang="es-CO" dirty="0" smtClean="0">
                <a:latin typeface="Arial" panose="020B0604020202020204" pitchFamily="34" charset="0"/>
                <a:cs typeface="Arial" panose="020B0604020202020204" pitchFamily="34" charset="0"/>
              </a:rPr>
              <a:t>otra </a:t>
            </a:r>
            <a:r>
              <a:rPr lang="es-CO" dirty="0">
                <a:latin typeface="Arial" panose="020B0604020202020204" pitchFamily="34" charset="0"/>
                <a:cs typeface="Arial" panose="020B0604020202020204" pitchFamily="34" charset="0"/>
              </a:rPr>
              <a:t>para administración parenteral – VPI (tipo </a:t>
            </a:r>
            <a:r>
              <a:rPr lang="es-CO" dirty="0" err="1">
                <a:latin typeface="Arial" panose="020B0604020202020204" pitchFamily="34" charset="0"/>
                <a:cs typeface="Arial" panose="020B0604020202020204" pitchFamily="34" charset="0"/>
              </a:rPr>
              <a:t>Salk</a:t>
            </a:r>
            <a:r>
              <a:rPr lang="es-CO" dirty="0" smtClean="0">
                <a:latin typeface="Arial" panose="020B0604020202020204" pitchFamily="34" charset="0"/>
                <a:cs typeface="Arial" panose="020B0604020202020204" pitchFamily="34" charset="0"/>
              </a:rPr>
              <a:t>).</a:t>
            </a:r>
          </a:p>
          <a:p>
            <a:r>
              <a:rPr lang="es-CO" dirty="0">
                <a:latin typeface="Arial" panose="020B0604020202020204" pitchFamily="34" charset="0"/>
                <a:cs typeface="Arial" panose="020B0604020202020204" pitchFamily="34" charset="0"/>
              </a:rPr>
              <a:t> El último caso de poliomielitis salvaje en el </a:t>
            </a:r>
            <a:r>
              <a:rPr lang="es-CO" dirty="0" smtClean="0">
                <a:latin typeface="Arial" panose="020B0604020202020204" pitchFamily="34" charset="0"/>
                <a:cs typeface="Arial" panose="020B0604020202020204" pitchFamily="34" charset="0"/>
              </a:rPr>
              <a:t>hemisferio </a:t>
            </a:r>
            <a:r>
              <a:rPr lang="es-CO" dirty="0">
                <a:latin typeface="Arial" panose="020B0604020202020204" pitchFamily="34" charset="0"/>
                <a:cs typeface="Arial" panose="020B0604020202020204" pitchFamily="34" charset="0"/>
              </a:rPr>
              <a:t>occidental ocurrió en Agosto de 1991 en Perú, siendo el último reportado en Colombia en Mayo </a:t>
            </a:r>
            <a:r>
              <a:rPr lang="es-CO" dirty="0" smtClean="0">
                <a:latin typeface="Arial" panose="020B0604020202020204" pitchFamily="34" charset="0"/>
                <a:cs typeface="Arial" panose="020B0604020202020204" pitchFamily="34" charset="0"/>
              </a:rPr>
              <a:t>del </a:t>
            </a:r>
            <a:r>
              <a:rPr lang="es-CO" dirty="0">
                <a:latin typeface="Arial" panose="020B0604020202020204" pitchFamily="34" charset="0"/>
                <a:cs typeface="Arial" panose="020B0604020202020204" pitchFamily="34" charset="0"/>
              </a:rPr>
              <a:t>mismo año</a:t>
            </a:r>
            <a:r>
              <a:rPr lang="es-CO" dirty="0" smtClean="0">
                <a:latin typeface="Arial" panose="020B0604020202020204" pitchFamily="34" charset="0"/>
                <a:cs typeface="Arial" panose="020B0604020202020204" pitchFamily="34" charset="0"/>
              </a:rPr>
              <a:t>.</a:t>
            </a:r>
          </a:p>
          <a:p>
            <a:endParaRPr lang="es-CO" dirty="0">
              <a:solidFill>
                <a:schemeClr val="bg1"/>
              </a:solidFill>
            </a:endParaRPr>
          </a:p>
        </p:txBody>
      </p:sp>
    </p:spTree>
    <p:extLst>
      <p:ext uri="{BB962C8B-B14F-4D97-AF65-F5344CB8AC3E}">
        <p14:creationId xmlns:p14="http://schemas.microsoft.com/office/powerpoint/2010/main" val="37526525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bureaudesalud.com/v2/wp-content/uploads/2011/02/vacunacion-escuela.jpg"/>
          <p:cNvPicPr>
            <a:picLocks noChangeAspect="1" noChangeArrowheads="1"/>
          </p:cNvPicPr>
          <p:nvPr/>
        </p:nvPicPr>
        <p:blipFill>
          <a:blip r:embed="rId2">
            <a:duotone>
              <a:schemeClr val="bg2">
                <a:shade val="45000"/>
                <a:satMod val="135000"/>
              </a:schemeClr>
              <a:prstClr val="white"/>
            </a:duotone>
            <a:extLst>
              <a:ext uri="{BEBA8EAE-BF5A-486C-A8C5-ECC9F3942E4B}">
                <a14:imgProps xmlns:a14="http://schemas.microsoft.com/office/drawing/2010/main">
                  <a14:imgLayer r:embed="rId3">
                    <a14:imgEffect>
                      <a14:artisticPencilSketch/>
                    </a14:imgEffect>
                    <a14:imgEffect>
                      <a14:brightnessContrast bright="-40000" contrast="-40000"/>
                    </a14:imgEffect>
                  </a14:imgLayer>
                </a14:imgProps>
              </a:ext>
              <a:ext uri="{28A0092B-C50C-407E-A947-70E740481C1C}">
                <a14:useLocalDpi xmlns:a14="http://schemas.microsoft.com/office/drawing/2010/main" val="0"/>
              </a:ext>
            </a:extLst>
          </a:blip>
          <a:srcRect/>
          <a:stretch>
            <a:fillRect/>
          </a:stretch>
        </p:blipFill>
        <p:spPr bwMode="auto">
          <a:xfrm>
            <a:off x="0" y="-2589"/>
            <a:ext cx="12192000" cy="6860589"/>
          </a:xfrm>
          <a:prstGeom prst="rect">
            <a:avLst/>
          </a:prstGeom>
          <a:noFill/>
          <a:extLst>
            <a:ext uri="{909E8E84-426E-40DD-AFC4-6F175D3DCCD1}">
              <a14:hiddenFill xmlns:a14="http://schemas.microsoft.com/office/drawing/2010/main">
                <a:solidFill>
                  <a:srgbClr val="FFFFFF"/>
                </a:solidFill>
              </a14:hiddenFill>
            </a:ext>
          </a:extLst>
        </p:spPr>
      </p:pic>
      <p:sp>
        <p:nvSpPr>
          <p:cNvPr id="4" name="Rectángulo 3"/>
          <p:cNvSpPr/>
          <p:nvPr/>
        </p:nvSpPr>
        <p:spPr>
          <a:xfrm>
            <a:off x="1635616" y="1173179"/>
            <a:ext cx="9040969" cy="4247317"/>
          </a:xfrm>
          <a:prstGeom prst="rect">
            <a:avLst/>
          </a:prstGeom>
        </p:spPr>
        <p:txBody>
          <a:bodyPr wrap="square">
            <a:spAutoFit/>
          </a:bodyPr>
          <a:lstStyle/>
          <a:p>
            <a:pPr fontAlgn="base"/>
            <a:r>
              <a:rPr lang="es-CO" b="1" i="1" dirty="0" smtClean="0">
                <a:solidFill>
                  <a:srgbClr val="C00000"/>
                </a:solidFill>
                <a:latin typeface="Arial" panose="020B0604020202020204" pitchFamily="34" charset="0"/>
              </a:rPr>
              <a:t>CLASES DE POLIOMIELITIS</a:t>
            </a:r>
          </a:p>
          <a:p>
            <a:pPr fontAlgn="base"/>
            <a:endParaRPr lang="es-CO" b="1" i="1" dirty="0" smtClean="0">
              <a:solidFill>
                <a:srgbClr val="C00000"/>
              </a:solidFill>
              <a:latin typeface="Arial" panose="020B0604020202020204" pitchFamily="34" charset="0"/>
            </a:endParaRPr>
          </a:p>
          <a:p>
            <a:pPr fontAlgn="base"/>
            <a:r>
              <a:rPr lang="es-CO" b="1" i="1" dirty="0" smtClean="0">
                <a:solidFill>
                  <a:srgbClr val="C00000"/>
                </a:solidFill>
                <a:latin typeface="Arial" panose="020B0604020202020204" pitchFamily="34" charset="0"/>
              </a:rPr>
              <a:t>Polio </a:t>
            </a:r>
            <a:r>
              <a:rPr lang="es-CO" b="1" i="1" dirty="0">
                <a:solidFill>
                  <a:srgbClr val="C00000"/>
                </a:solidFill>
                <a:latin typeface="Arial" panose="020B0604020202020204" pitchFamily="34" charset="0"/>
              </a:rPr>
              <a:t>abortiva</a:t>
            </a:r>
            <a:r>
              <a:rPr lang="es-CO" i="1" dirty="0">
                <a:solidFill>
                  <a:srgbClr val="C00000"/>
                </a:solidFill>
                <a:latin typeface="Arial" panose="020B0604020202020204" pitchFamily="34" charset="0"/>
              </a:rPr>
              <a:t>: </a:t>
            </a:r>
            <a:r>
              <a:rPr lang="es-CO" dirty="0">
                <a:solidFill>
                  <a:srgbClr val="C00000"/>
                </a:solidFill>
                <a:latin typeface="Arial" panose="020B0604020202020204" pitchFamily="34" charset="0"/>
              </a:rPr>
              <a:t>En estos casos, la polio es una enfermedad leve con síntomas de tipo viral, como fiebre, fatiga, dolor de cabeza, dolor de garganta, náusea y diarrea</a:t>
            </a:r>
            <a:r>
              <a:rPr lang="es-CO" dirty="0" smtClean="0">
                <a:solidFill>
                  <a:srgbClr val="C00000"/>
                </a:solidFill>
                <a:latin typeface="Arial" panose="020B0604020202020204" pitchFamily="34" charset="0"/>
              </a:rPr>
              <a:t>.</a:t>
            </a:r>
          </a:p>
          <a:p>
            <a:pPr fontAlgn="base"/>
            <a:endParaRPr lang="es-CO" dirty="0">
              <a:solidFill>
                <a:srgbClr val="C00000"/>
              </a:solidFill>
              <a:latin typeface="Arial" panose="020B0604020202020204" pitchFamily="34" charset="0"/>
            </a:endParaRPr>
          </a:p>
          <a:p>
            <a:pPr fontAlgn="base"/>
            <a:r>
              <a:rPr lang="es-CO" b="1" i="1" dirty="0">
                <a:solidFill>
                  <a:srgbClr val="C00000"/>
                </a:solidFill>
                <a:latin typeface="Arial" panose="020B0604020202020204" pitchFamily="34" charset="0"/>
              </a:rPr>
              <a:t>Polio no paralítica</a:t>
            </a:r>
            <a:r>
              <a:rPr lang="es-CO" b="1" dirty="0">
                <a:solidFill>
                  <a:srgbClr val="C00000"/>
                </a:solidFill>
                <a:latin typeface="Arial" panose="020B0604020202020204" pitchFamily="34" charset="0"/>
              </a:rPr>
              <a:t>: </a:t>
            </a:r>
            <a:r>
              <a:rPr lang="es-CO" dirty="0">
                <a:solidFill>
                  <a:srgbClr val="C00000"/>
                </a:solidFill>
                <a:latin typeface="Arial" panose="020B0604020202020204" pitchFamily="34" charset="0"/>
              </a:rPr>
              <a:t>En general, estos casos incluyen los síntomas de la polio abortiva y síntomas neurológicos adicionales, como sensibilidad a la luz y rigidez en el cuello</a:t>
            </a:r>
            <a:r>
              <a:rPr lang="es-CO" dirty="0" smtClean="0">
                <a:solidFill>
                  <a:srgbClr val="C00000"/>
                </a:solidFill>
                <a:latin typeface="Arial" panose="020B0604020202020204" pitchFamily="34" charset="0"/>
              </a:rPr>
              <a:t>.</a:t>
            </a:r>
          </a:p>
          <a:p>
            <a:pPr fontAlgn="base"/>
            <a:endParaRPr lang="es-CO" dirty="0">
              <a:solidFill>
                <a:srgbClr val="C00000"/>
              </a:solidFill>
              <a:latin typeface="Arial" panose="020B0604020202020204" pitchFamily="34" charset="0"/>
            </a:endParaRPr>
          </a:p>
          <a:p>
            <a:pPr fontAlgn="base"/>
            <a:r>
              <a:rPr lang="es-CO" b="1" i="1" dirty="0">
                <a:solidFill>
                  <a:srgbClr val="C00000"/>
                </a:solidFill>
                <a:latin typeface="Arial" panose="020B0604020202020204" pitchFamily="34" charset="0"/>
              </a:rPr>
              <a:t>Polio paralítica:</a:t>
            </a:r>
            <a:r>
              <a:rPr lang="es-CO" i="1" dirty="0">
                <a:solidFill>
                  <a:srgbClr val="C00000"/>
                </a:solidFill>
                <a:latin typeface="Arial" panose="020B0604020202020204" pitchFamily="34" charset="0"/>
              </a:rPr>
              <a:t> </a:t>
            </a:r>
            <a:r>
              <a:rPr lang="es-CO" dirty="0">
                <a:solidFill>
                  <a:srgbClr val="C00000"/>
                </a:solidFill>
                <a:latin typeface="Arial" panose="020B0604020202020204" pitchFamily="34" charset="0"/>
              </a:rPr>
              <a:t>Por lo general, después de un periodo inicial de síntomas de tipo viral, los primeros signos de la polio paralítica inician con la pérdida de reflejos superficiales y dolores o espasmos musculares; les sigue una parálisis que usualmente es asimétrica, menos del 1 al 2% de las personas que se enferman de polio quedan paralizadas. En la mayoría de los casos de polio paralítica, el paciente se recupera totalmente. Sin embargo, para cierta cantidad de personas, la parálisis o debilidad muscular es de por vida</a:t>
            </a:r>
            <a:r>
              <a:rPr lang="es-CO" dirty="0">
                <a:solidFill>
                  <a:schemeClr val="accent1"/>
                </a:solidFill>
                <a:latin typeface="Arial" panose="020B0604020202020204" pitchFamily="34" charset="0"/>
              </a:rPr>
              <a:t>.</a:t>
            </a:r>
            <a:endParaRPr lang="es-CO" b="0" i="0" dirty="0">
              <a:solidFill>
                <a:schemeClr val="accent1"/>
              </a:solidFill>
              <a:effectLst/>
              <a:latin typeface="Arial" panose="020B0604020202020204" pitchFamily="34" charset="0"/>
            </a:endParaRPr>
          </a:p>
        </p:txBody>
      </p:sp>
    </p:spTree>
    <p:extLst>
      <p:ext uri="{BB962C8B-B14F-4D97-AF65-F5344CB8AC3E}">
        <p14:creationId xmlns:p14="http://schemas.microsoft.com/office/powerpoint/2010/main" val="38868658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http://1.bp.blogspot.com/-gms8xIQTZ80/TmgEfe2AFnI/AAAAAAAAAHY/VsEKfDWr2X0/s1600/Cuadro+clinico+polio.png">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0" y="-115911"/>
            <a:ext cx="12192000" cy="6973911"/>
          </a:xfrm>
          <a:prstGeom prst="rect">
            <a:avLst/>
          </a:prstGeom>
          <a:noFill/>
          <a:ln>
            <a:noFill/>
          </a:ln>
        </p:spPr>
      </p:pic>
    </p:spTree>
    <p:extLst>
      <p:ext uri="{BB962C8B-B14F-4D97-AF65-F5344CB8AC3E}">
        <p14:creationId xmlns:p14="http://schemas.microsoft.com/office/powerpoint/2010/main" val="5800556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262130" y="502542"/>
            <a:ext cx="9775064" cy="5459828"/>
          </a:xfrm>
          <a:prstGeom prst="rect">
            <a:avLst/>
          </a:prstGeom>
        </p:spPr>
        <p:txBody>
          <a:bodyPr wrap="square">
            <a:spAutoFit/>
          </a:bodyPr>
          <a:lstStyle/>
          <a:p>
            <a:pPr algn="just">
              <a:lnSpc>
                <a:spcPct val="107000"/>
              </a:lnSpc>
              <a:spcAft>
                <a:spcPts val="0"/>
              </a:spcAft>
            </a:pPr>
            <a:r>
              <a:rPr lang="es-CO" dirty="0">
                <a:solidFill>
                  <a:srgbClr val="333333"/>
                </a:solidFill>
                <a:latin typeface="Arial" panose="020B0604020202020204" pitchFamily="34" charset="0"/>
                <a:ea typeface="Times New Roman" panose="02020603050405020304" pitchFamily="18" charset="0"/>
                <a:cs typeface="Arial" panose="020B0604020202020204" pitchFamily="34" charset="0"/>
              </a:rPr>
              <a:t>La enfermedad mayor o paralítica es bifásica; la primera fase corresponde a la enfermedad menor, </a:t>
            </a:r>
            <a:r>
              <a:rPr lang="es-CO" dirty="0" smtClean="0">
                <a:solidFill>
                  <a:srgbClr val="333333"/>
                </a:solidFill>
                <a:latin typeface="Arial" panose="020B0604020202020204" pitchFamily="34" charset="0"/>
                <a:ea typeface="Times New Roman" panose="02020603050405020304" pitchFamily="18" charset="0"/>
                <a:cs typeface="Arial" panose="020B0604020202020204" pitchFamily="34" charset="0"/>
              </a:rPr>
              <a:t>en </a:t>
            </a:r>
            <a:r>
              <a:rPr lang="es-CO" dirty="0">
                <a:solidFill>
                  <a:srgbClr val="333333"/>
                </a:solidFill>
                <a:latin typeface="Arial" panose="020B0604020202020204" pitchFamily="34" charset="0"/>
                <a:ea typeface="Times New Roman" panose="02020603050405020304" pitchFamily="18" charset="0"/>
                <a:cs typeface="Arial" panose="020B0604020202020204" pitchFamily="34" charset="0"/>
              </a:rPr>
              <a:t>la que se destacan mialgias (raquialgia, piernas); pude presentarse temblor de brazos y/o piernas e hiperestesia. Luego de un intervalo de 2 a 5 días con remisión de los síntomas, se presenta parálisis asimétricas, de manera brusca, con hipotonía o atonía, </a:t>
            </a:r>
            <a:r>
              <a:rPr lang="es-CO" dirty="0" smtClean="0">
                <a:solidFill>
                  <a:srgbClr val="333333"/>
                </a:solidFill>
                <a:latin typeface="Arial" panose="020B0604020202020204" pitchFamily="34" charset="0"/>
                <a:ea typeface="Times New Roman" panose="02020603050405020304" pitchFamily="18" charset="0"/>
                <a:cs typeface="Arial" panose="020B0604020202020204" pitchFamily="34" charset="0"/>
              </a:rPr>
              <a:t>hiporreflexia</a:t>
            </a:r>
            <a:r>
              <a:rPr lang="es-CO" dirty="0">
                <a:solidFill>
                  <a:srgbClr val="333333"/>
                </a:solidFill>
                <a:latin typeface="Arial" panose="020B0604020202020204" pitchFamily="34" charset="0"/>
                <a:ea typeface="Times New Roman" panose="02020603050405020304" pitchFamily="18" charset="0"/>
                <a:cs typeface="Arial" panose="020B0604020202020204" pitchFamily="34" charset="0"/>
              </a:rPr>
              <a:t>, sensibilidad conservada y atrofia muscular de instalación rápida, que afectan determinados grupos musculares (deltoides, </a:t>
            </a:r>
            <a:r>
              <a:rPr lang="es-CO" dirty="0" smtClean="0">
                <a:solidFill>
                  <a:srgbClr val="333333"/>
                </a:solidFill>
                <a:latin typeface="Arial" panose="020B0604020202020204" pitchFamily="34" charset="0"/>
                <a:ea typeface="Times New Roman" panose="02020603050405020304" pitchFamily="18" charset="0"/>
                <a:cs typeface="Arial" panose="020B0604020202020204" pitchFamily="34" charset="0"/>
              </a:rPr>
              <a:t>cuádriceps, </a:t>
            </a:r>
            <a:r>
              <a:rPr lang="es-CO" dirty="0">
                <a:solidFill>
                  <a:srgbClr val="333333"/>
                </a:solidFill>
                <a:latin typeface="Arial" panose="020B0604020202020204" pitchFamily="34" charset="0"/>
                <a:ea typeface="Times New Roman" panose="02020603050405020304" pitchFamily="18" charset="0"/>
                <a:cs typeface="Arial" panose="020B0604020202020204" pitchFamily="34" charset="0"/>
              </a:rPr>
              <a:t>tibial anterior, </a:t>
            </a:r>
            <a:r>
              <a:rPr lang="es-CO" dirty="0" smtClean="0">
                <a:solidFill>
                  <a:srgbClr val="333333"/>
                </a:solidFill>
                <a:latin typeface="Arial" panose="020B0604020202020204" pitchFamily="34" charset="0"/>
                <a:ea typeface="Times New Roman" panose="02020603050405020304" pitchFamily="18" charset="0"/>
                <a:cs typeface="Arial" panose="020B0604020202020204" pitchFamily="34" charset="0"/>
              </a:rPr>
              <a:t>peroné </a:t>
            </a:r>
            <a:r>
              <a:rPr lang="es-CO" dirty="0">
                <a:solidFill>
                  <a:srgbClr val="333333"/>
                </a:solidFill>
                <a:latin typeface="Arial" panose="020B0604020202020204" pitchFamily="34" charset="0"/>
                <a:ea typeface="Times New Roman" panose="02020603050405020304" pitchFamily="18" charset="0"/>
                <a:cs typeface="Arial" panose="020B0604020202020204" pitchFamily="34" charset="0"/>
              </a:rPr>
              <a:t>lateral). El compromiso vascular es variable (monoplejía, paraplejía, cuadriplejía, parálisis de músculos aislados) y está relacionado con la localización, el número y la concentración de las motoneuronas del asta anterior lesionadas</a:t>
            </a:r>
            <a:r>
              <a:rPr lang="es-CO" dirty="0" smtClean="0">
                <a:solidFill>
                  <a:srgbClr val="333333"/>
                </a:solidFill>
                <a:latin typeface="Arial" panose="020B0604020202020204" pitchFamily="34" charset="0"/>
                <a:ea typeface="Times New Roman" panose="02020603050405020304" pitchFamily="18" charset="0"/>
                <a:cs typeface="Arial" panose="020B0604020202020204" pitchFamily="34" charset="0"/>
              </a:rPr>
              <a:t>.</a:t>
            </a:r>
          </a:p>
          <a:p>
            <a:pPr algn="just">
              <a:lnSpc>
                <a:spcPct val="107000"/>
              </a:lnSpc>
              <a:spcAft>
                <a:spcPts val="0"/>
              </a:spcAft>
            </a:pPr>
            <a:endParaRPr lang="es-CO" sz="2000"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pPr>
            <a:r>
              <a:rPr lang="es-CO" dirty="0">
                <a:solidFill>
                  <a:srgbClr val="333333"/>
                </a:solidFill>
                <a:latin typeface="Arial" panose="020B0604020202020204" pitchFamily="34" charset="0"/>
                <a:ea typeface="Times New Roman" panose="02020603050405020304" pitchFamily="18" charset="0"/>
                <a:cs typeface="Arial" panose="020B0604020202020204" pitchFamily="34" charset="0"/>
              </a:rPr>
              <a:t>Los miembros inferiores son afectados con más frecuencia que los superiores. Los signos de la cabeza que cae como una gota y del trípode pueden presentarse como consecuencia de la parálisis de los músculos de las goteras vertebrales y de la cintura pelviana. Las formas particulares de presentación son:</a:t>
            </a:r>
            <a:endParaRPr lang="es-CO" sz="2000" dirty="0">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es-CO" i="1" dirty="0">
                <a:solidFill>
                  <a:srgbClr val="333333"/>
                </a:solidFill>
                <a:latin typeface="Arial" panose="020B0604020202020204" pitchFamily="34" charset="0"/>
                <a:ea typeface="Times New Roman" panose="02020603050405020304" pitchFamily="18" charset="0"/>
                <a:cs typeface="Arial" panose="020B0604020202020204" pitchFamily="34" charset="0"/>
              </a:rPr>
              <a:t>Parálisis matinal de West:</a:t>
            </a:r>
            <a:r>
              <a:rPr lang="es-CO" dirty="0">
                <a:solidFill>
                  <a:srgbClr val="333333"/>
                </a:solidFill>
                <a:latin typeface="Arial" panose="020B0604020202020204" pitchFamily="34" charset="0"/>
                <a:ea typeface="Times New Roman" panose="02020603050405020304" pitchFamily="18" charset="0"/>
                <a:cs typeface="Arial" panose="020B0604020202020204" pitchFamily="34" charset="0"/>
              </a:rPr>
              <a:t> la persona se acuesta en buen estado de salud, y al despertar, presenta la parálisis.</a:t>
            </a:r>
            <a:endParaRPr lang="es-CO" sz="2000" dirty="0">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Arial" panose="020B0604020202020204" pitchFamily="34" charset="0"/>
              </a:rPr>
              <a:t>Síndrome de Landry ascendente.</a:t>
            </a:r>
            <a:endParaRPr lang="es-CO" sz="2000" dirty="0">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spcAft>
                <a:spcPts val="375"/>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Arial" panose="020B0604020202020204" pitchFamily="34" charset="0"/>
              </a:rPr>
              <a:t>Parálisis descendente.</a:t>
            </a:r>
            <a:endParaRPr lang="es-CO"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965502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4" name="Picture 6" descr="http://www.campoalto.edu.co/campoalto/hermesoft/portalIG/home_1/recursos/recursos2010/23112010/camp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3761"/>
            <a:ext cx="12192000" cy="6938047"/>
          </a:xfrm>
          <a:prstGeom prst="rect">
            <a:avLst/>
          </a:prstGeom>
          <a:noFill/>
          <a:extLst>
            <a:ext uri="{909E8E84-426E-40DD-AFC4-6F175D3DCCD1}">
              <a14:hiddenFill xmlns:a14="http://schemas.microsoft.com/office/drawing/2010/main">
                <a:solidFill>
                  <a:srgbClr val="FFFFFF"/>
                </a:solidFill>
              </a14:hiddenFill>
            </a:ext>
          </a:extLst>
        </p:spPr>
      </p:pic>
      <p:sp>
        <p:nvSpPr>
          <p:cNvPr id="6" name="CuadroTexto 5"/>
          <p:cNvSpPr txBox="1"/>
          <p:nvPr/>
        </p:nvSpPr>
        <p:spPr>
          <a:xfrm>
            <a:off x="3340100" y="5295900"/>
            <a:ext cx="5029200" cy="1323439"/>
          </a:xfrm>
          <a:prstGeom prst="rect">
            <a:avLst/>
          </a:prstGeom>
          <a:noFill/>
        </p:spPr>
        <p:txBody>
          <a:bodyPr wrap="square" rtlCol="0">
            <a:spAutoFit/>
          </a:bodyPr>
          <a:lstStyle/>
          <a:p>
            <a:pPr algn="ctr"/>
            <a:r>
              <a:rPr lang="es-CO" sz="2000" dirty="0" smtClean="0"/>
              <a:t>ADMINISTRACION EN SALUD II</a:t>
            </a:r>
          </a:p>
          <a:p>
            <a:pPr algn="ctr"/>
            <a:r>
              <a:rPr lang="es-CO" sz="2000" dirty="0" smtClean="0"/>
              <a:t>DOCENTE: CLAUDIA SEGUANES</a:t>
            </a:r>
          </a:p>
          <a:p>
            <a:pPr algn="ctr"/>
            <a:r>
              <a:rPr lang="es-CO" sz="2000" dirty="0" smtClean="0"/>
              <a:t>SALUD OCUPACIONAL</a:t>
            </a:r>
          </a:p>
          <a:p>
            <a:pPr algn="ctr"/>
            <a:r>
              <a:rPr lang="es-CO" sz="2000" dirty="0" smtClean="0"/>
              <a:t>KELLY JOHANNA RAMIREZ AGUDELO</a:t>
            </a:r>
            <a:endParaRPr lang="es-CO" sz="2000" dirty="0"/>
          </a:p>
        </p:txBody>
      </p:sp>
    </p:spTree>
    <p:extLst>
      <p:ext uri="{BB962C8B-B14F-4D97-AF65-F5344CB8AC3E}">
        <p14:creationId xmlns:p14="http://schemas.microsoft.com/office/powerpoint/2010/main" val="31666577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xmlns=""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TC103457496[[fn=Paralaje]]</Template>
  <TotalTime>446</TotalTime>
  <Words>212</Words>
  <Application>Microsoft Office PowerPoint</Application>
  <PresentationFormat>Personalizado</PresentationFormat>
  <Paragraphs>25</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Parallax</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Ewii07</dc:creator>
  <cp:lastModifiedBy>Usuario</cp:lastModifiedBy>
  <cp:revision>38</cp:revision>
  <dcterms:created xsi:type="dcterms:W3CDTF">2014-09-22T23:21:21Z</dcterms:created>
  <dcterms:modified xsi:type="dcterms:W3CDTF">2014-10-01T23:08:47Z</dcterms:modified>
</cp:coreProperties>
</file>