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
  </p:notes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840E8"/>
    <a:srgbClr val="FD83FD"/>
    <a:srgbClr val="A50021"/>
    <a:srgbClr val="4A086E"/>
    <a:srgbClr val="720426"/>
    <a:srgbClr val="F7C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7" autoAdjust="0"/>
  </p:normalViewPr>
  <p:slideViewPr>
    <p:cSldViewPr>
      <p:cViewPr>
        <p:scale>
          <a:sx n="75" d="100"/>
          <a:sy n="75" d="100"/>
        </p:scale>
        <p:origin x="-10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6D92D-CEEB-4086-8738-DF7124CAC199}" type="datetimeFigureOut">
              <a:rPr lang="es-CO" smtClean="0"/>
              <a:t>28/09/2014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DB726-E60A-4950-A775-4331305E225E}" type="slidenum">
              <a:rPr lang="es-CO" smtClean="0"/>
              <a:t>‹Nº›</a:t>
            </a:fld>
            <a:endParaRPr lang="es-CO"/>
          </a:p>
        </p:txBody>
      </p:sp>
    </p:spTree>
    <p:extLst>
      <p:ext uri="{BB962C8B-B14F-4D97-AF65-F5344CB8AC3E}">
        <p14:creationId xmlns:p14="http://schemas.microsoft.com/office/powerpoint/2010/main" val="184855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2DDB726-E60A-4950-A775-4331305E225E}" type="slidenum">
              <a:rPr lang="es-CO" smtClean="0"/>
              <a:t>1</a:t>
            </a:fld>
            <a:endParaRPr lang="es-CO"/>
          </a:p>
        </p:txBody>
      </p:sp>
    </p:spTree>
    <p:extLst>
      <p:ext uri="{BB962C8B-B14F-4D97-AF65-F5344CB8AC3E}">
        <p14:creationId xmlns:p14="http://schemas.microsoft.com/office/powerpoint/2010/main" val="315210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16" name="15 Marcador de número de diapositiva"/>
          <p:cNvSpPr>
            <a:spLocks noGrp="1"/>
          </p:cNvSpPr>
          <p:nvPr>
            <p:ph type="sldNum" sz="quarter" idx="11"/>
          </p:nvPr>
        </p:nvSpPr>
        <p:spPr/>
        <p:txBody>
          <a:bodyPr/>
          <a:lstStyle/>
          <a:p>
            <a:fld id="{83B8837B-086E-4804-B0D7-81C691F9CA07}" type="slidenum">
              <a:rPr lang="es-CO" smtClean="0"/>
              <a:t>‹Nº›</a:t>
            </a:fld>
            <a:endParaRPr lang="es-CO"/>
          </a:p>
        </p:txBody>
      </p:sp>
      <p:sp>
        <p:nvSpPr>
          <p:cNvPr id="17" name="16 Marcador de pie de página"/>
          <p:cNvSpPr>
            <a:spLocks noGrp="1"/>
          </p:cNvSpPr>
          <p:nvPr>
            <p:ph type="ftr" sz="quarter" idx="12"/>
          </p:nvPr>
        </p:nvSpPr>
        <p:spPr/>
        <p:txBody>
          <a:bodyPr/>
          <a:lstStyle/>
          <a:p>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160088BB-B35E-4872-ABBF-D02BF6C38462}" type="datetimeFigureOut">
              <a:rPr lang="es-CO" smtClean="0"/>
              <a:t>28/09/2014</a:t>
            </a:fld>
            <a:endParaRPr lang="es-CO"/>
          </a:p>
        </p:txBody>
      </p:sp>
      <p:sp>
        <p:nvSpPr>
          <p:cNvPr id="15" name="14 Marcador de número de diapositiva"/>
          <p:cNvSpPr>
            <a:spLocks noGrp="1"/>
          </p:cNvSpPr>
          <p:nvPr>
            <p:ph type="sldNum" sz="quarter" idx="15"/>
          </p:nvPr>
        </p:nvSpPr>
        <p:spPr/>
        <p:txBody>
          <a:bodyPr/>
          <a:lstStyle>
            <a:lvl1pPr algn="ctr">
              <a:defRPr/>
            </a:lvl1pPr>
          </a:lstStyle>
          <a:p>
            <a:fld id="{83B8837B-086E-4804-B0D7-81C691F9CA07}" type="slidenum">
              <a:rPr lang="es-CO" smtClean="0"/>
              <a:t>‹Nº›</a:t>
            </a:fld>
            <a:endParaRPr lang="es-CO"/>
          </a:p>
        </p:txBody>
      </p:sp>
      <p:sp>
        <p:nvSpPr>
          <p:cNvPr id="16" name="15 Marcador de pie de página"/>
          <p:cNvSpPr>
            <a:spLocks noGrp="1"/>
          </p:cNvSpPr>
          <p:nvPr>
            <p:ph type="ftr" sz="quarter" idx="16"/>
          </p:nvPr>
        </p:nvSpPr>
        <p:spPr/>
        <p:txBody>
          <a:bodyPr/>
          <a:lstStyle/>
          <a:p>
            <a:endParaRPr lang="es-CO"/>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
        <p:nvSpPr>
          <p:cNvPr id="8" name="7 Marcador de pie de página"/>
          <p:cNvSpPr>
            <a:spLocks noGrp="1"/>
          </p:cNvSpPr>
          <p:nvPr>
            <p:ph type="ftr" sz="quarter" idx="11"/>
          </p:nvPr>
        </p:nvSpPr>
        <p:spPr/>
        <p:txBody>
          <a:bodyPr/>
          <a:lstStyle/>
          <a:p>
            <a:endParaRPr lang="es-CO"/>
          </a:p>
        </p:txBody>
      </p:sp>
      <p:sp>
        <p:nvSpPr>
          <p:cNvPr id="7" name="6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3B8837B-086E-4804-B0D7-81C691F9CA07}"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160088BB-B35E-4872-ABBF-D02BF6C38462}" type="datetimeFigureOut">
              <a:rPr lang="es-CO" smtClean="0"/>
              <a:t>28/09/2014</a:t>
            </a:fld>
            <a:endParaRPr lang="es-CO"/>
          </a:p>
        </p:txBody>
      </p:sp>
      <p:sp>
        <p:nvSpPr>
          <p:cNvPr id="9" name="8 Marcador de número de diapositiva"/>
          <p:cNvSpPr>
            <a:spLocks noGrp="1"/>
          </p:cNvSpPr>
          <p:nvPr>
            <p:ph type="sldNum" sz="quarter" idx="15"/>
          </p:nvPr>
        </p:nvSpPr>
        <p:spPr/>
        <p:txBody>
          <a:bodyPr/>
          <a:lstStyle/>
          <a:p>
            <a:fld id="{83B8837B-086E-4804-B0D7-81C691F9CA07}" type="slidenum">
              <a:rPr lang="es-CO" smtClean="0"/>
              <a:t>‹Nº›</a:t>
            </a:fld>
            <a:endParaRPr lang="es-CO"/>
          </a:p>
        </p:txBody>
      </p:sp>
      <p:sp>
        <p:nvSpPr>
          <p:cNvPr id="10" name="9 Marcador de pie de página"/>
          <p:cNvSpPr>
            <a:spLocks noGrp="1"/>
          </p:cNvSpPr>
          <p:nvPr>
            <p:ph type="ftr" sz="quarter" idx="16"/>
          </p:nvPr>
        </p:nvSpPr>
        <p:spPr/>
        <p:txBody>
          <a:bodyPr/>
          <a:lstStyle/>
          <a:p>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160088BB-B35E-4872-ABBF-D02BF6C38462}" type="datetimeFigureOut">
              <a:rPr lang="es-CO" smtClean="0"/>
              <a:t>28/09/2014</a:t>
            </a:fld>
            <a:endParaRPr lang="es-CO"/>
          </a:p>
        </p:txBody>
      </p:sp>
      <p:sp>
        <p:nvSpPr>
          <p:cNvPr id="9" name="8 Marcador de número de diapositiva"/>
          <p:cNvSpPr>
            <a:spLocks noGrp="1"/>
          </p:cNvSpPr>
          <p:nvPr>
            <p:ph type="sldNum" sz="quarter" idx="11"/>
          </p:nvPr>
        </p:nvSpPr>
        <p:spPr/>
        <p:txBody>
          <a:bodyPr/>
          <a:lstStyle/>
          <a:p>
            <a:fld id="{83B8837B-086E-4804-B0D7-81C691F9CA07}" type="slidenum">
              <a:rPr lang="es-CO" smtClean="0"/>
              <a:t>‹Nº›</a:t>
            </a:fld>
            <a:endParaRPr lang="es-CO"/>
          </a:p>
        </p:txBody>
      </p:sp>
      <p:sp>
        <p:nvSpPr>
          <p:cNvPr id="10" name="9 Marcador de pie de página"/>
          <p:cNvSpPr>
            <a:spLocks noGrp="1"/>
          </p:cNvSpPr>
          <p:nvPr>
            <p:ph type="ftr" sz="quarter" idx="12"/>
          </p:nvPr>
        </p:nvSpPr>
        <p:spPr/>
        <p:txBody>
          <a:bodyPr/>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0088BB-B35E-4872-ABBF-D02BF6C38462}" type="datetimeFigureOut">
              <a:rPr lang="es-CO" smtClean="0"/>
              <a:t>28/09/2014</a:t>
            </a:fld>
            <a:endParaRPr lang="es-CO"/>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CO"/>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B8837B-086E-4804-B0D7-81C691F9CA07}" type="slidenum">
              <a:rPr lang="es-CO" smtClean="0"/>
              <a:t>‹Nº›</a:t>
            </a:fld>
            <a:endParaRPr lang="es-CO"/>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1043608" y="260648"/>
            <a:ext cx="6984776" cy="866042"/>
          </a:xfrm>
          <a:prstGeom prst="rect">
            <a:avLst/>
          </a:prstGeom>
          <a:noFill/>
        </p:spPr>
        <p:txBody>
          <a:bodyPr wrap="square" rtlCol="0">
            <a:prstTxWarp prst="textCurveDown">
              <a:avLst/>
            </a:prstTxWarp>
            <a:spAutoFit/>
          </a:bodyPr>
          <a:lstStyle/>
          <a:p>
            <a:r>
              <a:rPr lang="es-CO" sz="2400" dirty="0" smtClean="0">
                <a:ln>
                  <a:solidFill>
                    <a:schemeClr val="tx2">
                      <a:lumMod val="60000"/>
                      <a:lumOff val="40000"/>
                    </a:schemeClr>
                  </a:solidFill>
                </a:ln>
                <a:solidFill>
                  <a:schemeClr val="tx2">
                    <a:lumMod val="60000"/>
                    <a:lumOff val="40000"/>
                  </a:schemeClr>
                </a:solidFill>
                <a:effectLst>
                  <a:reflection blurRad="6350" stA="55000" endA="50" endPos="85000" dist="29997" dir="5400000" sy="-100000" algn="bl" rotWithShape="0"/>
                </a:effectLst>
                <a:latin typeface="Showcard Gothic" panose="04020904020102020604" pitchFamily="82" charset="0"/>
              </a:rPr>
              <a:t>V</a:t>
            </a:r>
            <a:r>
              <a:rPr lang="es-CO" sz="2400" dirty="0" smtClean="0">
                <a:ln>
                  <a:solidFill>
                    <a:schemeClr val="tx2">
                      <a:lumMod val="60000"/>
                      <a:lumOff val="40000"/>
                    </a:schemeClr>
                  </a:solidFill>
                </a:ln>
                <a:solidFill>
                  <a:srgbClr val="00B0F0"/>
                </a:solidFill>
                <a:effectLst>
                  <a:reflection blurRad="6350" stA="55000" endA="50" endPos="85000" dist="29997" dir="5400000" sy="-100000" algn="bl" rotWithShape="0"/>
                </a:effectLst>
                <a:latin typeface="Showcard Gothic" panose="04020904020102020604" pitchFamily="82" charset="0"/>
              </a:rPr>
              <a:t>ACUNA CONTRA LA RABIA</a:t>
            </a:r>
            <a:endParaRPr lang="es-CO" sz="2400" dirty="0">
              <a:ln>
                <a:solidFill>
                  <a:schemeClr val="tx2">
                    <a:lumMod val="60000"/>
                    <a:lumOff val="40000"/>
                  </a:schemeClr>
                </a:solidFill>
              </a:ln>
              <a:solidFill>
                <a:srgbClr val="00B0F0"/>
              </a:solidFill>
              <a:effectLst>
                <a:reflection blurRad="6350" stA="55000" endA="50" endPos="85000" dist="29997" dir="5400000" sy="-100000" algn="bl" rotWithShape="0"/>
              </a:effectLst>
              <a:latin typeface="Showcard Gothic" panose="04020904020102020604" pitchFamily="82" charset="0"/>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268760"/>
            <a:ext cx="3873624" cy="54025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1 CuadroTexto"/>
          <p:cNvSpPr txBox="1"/>
          <p:nvPr/>
        </p:nvSpPr>
        <p:spPr>
          <a:xfrm>
            <a:off x="148781" y="3838861"/>
            <a:ext cx="5040955" cy="1549704"/>
          </a:xfrm>
          <a:prstGeom prst="rect">
            <a:avLst/>
          </a:prstGeom>
          <a:ln/>
        </p:spPr>
        <p:style>
          <a:lnRef idx="3">
            <a:schemeClr val="lt1"/>
          </a:lnRef>
          <a:fillRef idx="1">
            <a:schemeClr val="accent5"/>
          </a:fillRef>
          <a:effectRef idx="1">
            <a:schemeClr val="accent5"/>
          </a:effectRef>
          <a:fontRef idx="minor">
            <a:schemeClr val="lt1"/>
          </a:fontRef>
        </p:style>
        <p:txBody>
          <a:bodyPr wrap="square" rtlCol="0">
            <a:prstTxWarp prst="textFadeRight">
              <a:avLst>
                <a:gd name="adj" fmla="val 1928"/>
              </a:avLst>
            </a:prstTxWarp>
            <a:spAutoFit/>
          </a:bodyPr>
          <a:lstStyle/>
          <a:p>
            <a:pPr marL="285750" indent="-285750">
              <a:buFont typeface="Wingdings" panose="05000000000000000000" pitchFamily="2" charset="2"/>
              <a:buChar char="Ø"/>
            </a:pPr>
            <a:r>
              <a:rPr lang="es-CO" b="1" dirty="0">
                <a:solidFill>
                  <a:srgbClr val="FF00FF"/>
                </a:solidFill>
                <a:effectLst>
                  <a:outerShdw blurRad="38100" dist="38100" dir="2700000" algn="tl">
                    <a:srgbClr val="000000">
                      <a:alpha val="43137"/>
                    </a:srgbClr>
                  </a:outerShdw>
                </a:effectLst>
                <a:latin typeface="Tempus Sans ITC" panose="04020404030D07020202" pitchFamily="82" charset="0"/>
              </a:rPr>
              <a:t>A</a:t>
            </a:r>
            <a:r>
              <a:rPr lang="es-CO" b="1" dirty="0">
                <a:solidFill>
                  <a:srgbClr val="002060"/>
                </a:solidFill>
                <a:effectLst>
                  <a:outerShdw blurRad="38100" dist="38100" dir="2700000" algn="tl">
                    <a:srgbClr val="000000">
                      <a:alpha val="43137"/>
                    </a:srgbClr>
                  </a:outerShdw>
                </a:effectLst>
                <a:latin typeface="Tempus Sans ITC" panose="04020404030D07020202" pitchFamily="82" charset="0"/>
              </a:rPr>
              <a:t>sí  en 1885 es  aplicada por primera vez, con éxito en el niño alsaciano de 9 años herido por mordeduras  por un perro rabioso,  con esto abrió el paso a muy importantes investigaciones frente a esta enfermedad y sobre todo inició el concepto de inmunoterapia con vacuna</a:t>
            </a:r>
            <a:r>
              <a:rPr lang="es-CO" b="1" dirty="0">
                <a:ln>
                  <a:solidFill>
                    <a:schemeClr val="accent2">
                      <a:lumMod val="75000"/>
                    </a:schemeClr>
                  </a:solidFill>
                </a:ln>
                <a:solidFill>
                  <a:srgbClr val="002060"/>
                </a:solidFill>
                <a:effectLst>
                  <a:outerShdw blurRad="38100" dist="38100" dir="2700000" algn="tl">
                    <a:srgbClr val="000000">
                      <a:alpha val="43137"/>
                    </a:srgbClr>
                  </a:outerShdw>
                </a:effectLst>
                <a:latin typeface="Tempus Sans ITC" panose="04020404030D07020202" pitchFamily="82" charset="0"/>
              </a:rPr>
              <a:t>.</a:t>
            </a:r>
          </a:p>
        </p:txBody>
      </p:sp>
      <p:sp>
        <p:nvSpPr>
          <p:cNvPr id="3" name="2 CuadroTexto"/>
          <p:cNvSpPr txBox="1"/>
          <p:nvPr/>
        </p:nvSpPr>
        <p:spPr>
          <a:xfrm>
            <a:off x="137701" y="5646438"/>
            <a:ext cx="5586427" cy="1024867"/>
          </a:xfrm>
          <a:prstGeom prst="rect">
            <a:avLst/>
          </a:prstGeom>
          <a:ln/>
        </p:spPr>
        <p:style>
          <a:lnRef idx="3">
            <a:schemeClr val="lt1"/>
          </a:lnRef>
          <a:fillRef idx="1">
            <a:schemeClr val="accent4"/>
          </a:fillRef>
          <a:effectRef idx="1">
            <a:schemeClr val="accent4"/>
          </a:effectRef>
          <a:fontRef idx="minor">
            <a:schemeClr val="lt1"/>
          </a:fontRef>
        </p:style>
        <p:txBody>
          <a:bodyPr wrap="square" rtlCol="0">
            <a:prstTxWarp prst="textFadeRight">
              <a:avLst>
                <a:gd name="adj" fmla="val 9315"/>
              </a:avLst>
            </a:prstTxWarp>
            <a:spAutoFit/>
          </a:bodyPr>
          <a:lstStyle/>
          <a:p>
            <a:pPr marL="285750" indent="-285750">
              <a:buFont typeface="Wingdings" panose="05000000000000000000" pitchFamily="2" charset="2"/>
              <a:buChar char="Ø"/>
            </a:pPr>
            <a:r>
              <a:rPr lang="es-CO" b="1" i="1" dirty="0">
                <a:solidFill>
                  <a:srgbClr val="FFFF00"/>
                </a:solidFill>
                <a:effectLst>
                  <a:outerShdw blurRad="38100" dist="38100" dir="2700000" algn="tl">
                    <a:srgbClr val="000000">
                      <a:alpha val="43137"/>
                    </a:srgbClr>
                  </a:outerShdw>
                </a:effectLst>
                <a:latin typeface="Tempus Sans ITC" panose="04020404030D07020202" pitchFamily="82" charset="0"/>
              </a:rPr>
              <a:t>N</a:t>
            </a:r>
            <a:r>
              <a:rPr lang="es-CO" b="1" i="1" dirty="0">
                <a:solidFill>
                  <a:srgbClr val="FD83FD"/>
                </a:solidFill>
                <a:effectLst>
                  <a:outerShdw blurRad="38100" dist="38100" dir="2700000" algn="tl">
                    <a:srgbClr val="000000">
                      <a:alpha val="43137"/>
                    </a:srgbClr>
                  </a:outerShdw>
                </a:effectLst>
                <a:latin typeface="Tempus Sans ITC" panose="04020404030D07020202" pitchFamily="82" charset="0"/>
              </a:rPr>
              <a:t>umerosas investigaciones han sido realizadas para lograr perfeccionar las vacunas o antígenos que se utilizan para proteger a la persona que ha tenido contacto con animales enfermos de rabia</a:t>
            </a:r>
          </a:p>
        </p:txBody>
      </p:sp>
      <p:sp>
        <p:nvSpPr>
          <p:cNvPr id="7" name="6 CuadroTexto"/>
          <p:cNvSpPr txBox="1"/>
          <p:nvPr/>
        </p:nvSpPr>
        <p:spPr>
          <a:xfrm>
            <a:off x="281525" y="1317772"/>
            <a:ext cx="4102431" cy="230832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marL="285750" indent="-285750">
              <a:buFont typeface="Wingdings" panose="05000000000000000000" pitchFamily="2" charset="2"/>
              <a:buChar char="Ø"/>
            </a:pPr>
            <a:r>
              <a:rPr lang="es-CO" sz="1600" b="1" dirty="0">
                <a:solidFill>
                  <a:srgbClr val="FF0000"/>
                </a:solidFill>
                <a:latin typeface="Tempus Sans ITC" panose="04020404030D07020202" pitchFamily="82" charset="0"/>
              </a:rPr>
              <a:t>E</a:t>
            </a:r>
            <a:r>
              <a:rPr lang="es-CO" sz="1600" b="1" dirty="0">
                <a:solidFill>
                  <a:schemeClr val="accent3">
                    <a:lumMod val="40000"/>
                    <a:lumOff val="60000"/>
                  </a:schemeClr>
                </a:solidFill>
                <a:latin typeface="Tempus Sans ITC" panose="04020404030D07020202" pitchFamily="82" charset="0"/>
              </a:rPr>
              <a:t>n 1882  el  químico y bacteriólogo francés  Louis Pasteur  hace el descubrimiento y desarrolla la vacuna antirrábica con virus vivos atenuados por pases sucesivos. Pasteur había realizado preparados de extracto de médula espinal de conejo muerto de rabia y lo había conservado en medios estériles, con este extracto había inoculado a perros rabiosos</a:t>
            </a:r>
            <a:r>
              <a:rPr lang="es-CO" sz="1600" b="1" dirty="0">
                <a:solidFill>
                  <a:schemeClr val="bg2">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0159399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476672"/>
            <a:ext cx="7628754" cy="2739123"/>
          </a:xfrm>
          <a:prstGeom prst="snip1Rect">
            <a:avLst/>
          </a:prstGeom>
          <a:noFill/>
        </p:spPr>
        <p:txBody>
          <a:bodyPr wrap="square" rtlCol="0">
            <a:prstTxWarp prst="textPlain">
              <a:avLst/>
            </a:prstTxWarp>
            <a:spAutoFit/>
          </a:bodyPr>
          <a:lstStyle/>
          <a:p>
            <a:r>
              <a:rPr lang="es-CO" sz="3600" b="1" dirty="0" smtClean="0">
                <a:solidFill>
                  <a:srgbClr val="0070C0"/>
                </a:solidFill>
                <a:latin typeface="Tempus Sans ITC" panose="04020404030D07020202" pitchFamily="82" charset="0"/>
              </a:rPr>
              <a:t>L</a:t>
            </a:r>
            <a:r>
              <a:rPr lang="es-CO" b="1" dirty="0" smtClean="0">
                <a:solidFill>
                  <a:srgbClr val="FF0000"/>
                </a:solidFill>
                <a:latin typeface="Tempus Sans ITC" panose="04020404030D07020202" pitchFamily="82" charset="0"/>
              </a:rPr>
              <a:t>a </a:t>
            </a:r>
            <a:r>
              <a:rPr lang="es-CO" b="1" dirty="0">
                <a:solidFill>
                  <a:srgbClr val="FF0000"/>
                </a:solidFill>
                <a:latin typeface="Tempus Sans ITC" panose="04020404030D07020202" pitchFamily="82" charset="0"/>
              </a:rPr>
              <a:t>rabia es una enfermedad , tan vieja como la propia humanidad </a:t>
            </a:r>
            <a:r>
              <a:rPr lang="es-CO" b="1" dirty="0" smtClean="0">
                <a:solidFill>
                  <a:srgbClr val="FF0000"/>
                </a:solidFill>
                <a:latin typeface="Tempus Sans ITC" panose="04020404030D07020202" pitchFamily="82" charset="0"/>
              </a:rPr>
              <a:t>3000A.C. El </a:t>
            </a:r>
            <a:r>
              <a:rPr lang="es-CO" b="1" dirty="0">
                <a:solidFill>
                  <a:srgbClr val="FF0000"/>
                </a:solidFill>
                <a:latin typeface="Tempus Sans ITC" panose="04020404030D07020202" pitchFamily="82" charset="0"/>
              </a:rPr>
              <a:t>origen de la palabra "rabia" en la lengua sánscrita, donde "</a:t>
            </a:r>
            <a:r>
              <a:rPr lang="es-CO" b="1" dirty="0" err="1">
                <a:solidFill>
                  <a:srgbClr val="FF0000"/>
                </a:solidFill>
                <a:latin typeface="Tempus Sans ITC" panose="04020404030D07020202" pitchFamily="82" charset="0"/>
              </a:rPr>
              <a:t>Rabhas</a:t>
            </a:r>
            <a:r>
              <a:rPr lang="es-CO" b="1" dirty="0">
                <a:solidFill>
                  <a:srgbClr val="FF0000"/>
                </a:solidFill>
                <a:latin typeface="Tempus Sans ITC" panose="04020404030D07020202" pitchFamily="82" charset="0"/>
              </a:rPr>
              <a:t>" significa "agredir” La rabia está descrita en los textos médicos de </a:t>
            </a:r>
            <a:r>
              <a:rPr lang="es-CO" b="1" dirty="0" smtClean="0">
                <a:solidFill>
                  <a:srgbClr val="FF0000"/>
                </a:solidFill>
                <a:latin typeface="Tempus Sans ITC" panose="04020404030D07020202" pitchFamily="82" charset="0"/>
              </a:rPr>
              <a:t>3000 </a:t>
            </a:r>
            <a:r>
              <a:rPr lang="es-CO" b="1" dirty="0">
                <a:solidFill>
                  <a:srgbClr val="FF0000"/>
                </a:solidFill>
                <a:latin typeface="Tempus Sans ITC" panose="04020404030D07020202" pitchFamily="82" charset="0"/>
              </a:rPr>
              <a:t>a.C., pero el método de trasmisión o contagio no fue descubierto hasta 1804</a:t>
            </a:r>
          </a:p>
          <a:p>
            <a:endParaRPr lang="es-CO" b="1" dirty="0">
              <a:solidFill>
                <a:srgbClr val="FF0000"/>
              </a:solidFill>
              <a:latin typeface="Tempus Sans ITC" panose="04020404030D07020202" pitchFamily="82" charset="0"/>
            </a:endParaRPr>
          </a:p>
          <a:p>
            <a:r>
              <a:rPr lang="es-CO" b="1" dirty="0">
                <a:solidFill>
                  <a:srgbClr val="FF0000"/>
                </a:solidFill>
                <a:latin typeface="Tempus Sans ITC" panose="04020404030D07020202" pitchFamily="82" charset="0"/>
              </a:rPr>
              <a:t>La primera descripción de la enfermedad se remonta al siglo XIII antes de Jesucristo, en el Código </a:t>
            </a:r>
            <a:r>
              <a:rPr lang="es-CO" b="1" dirty="0" err="1">
                <a:solidFill>
                  <a:srgbClr val="FF0000"/>
                </a:solidFill>
                <a:latin typeface="Tempus Sans ITC" panose="04020404030D07020202" pitchFamily="82" charset="0"/>
              </a:rPr>
              <a:t>Eshuma</a:t>
            </a:r>
            <a:r>
              <a:rPr lang="es-CO" b="1" dirty="0">
                <a:solidFill>
                  <a:srgbClr val="FF0000"/>
                </a:solidFill>
                <a:latin typeface="Tempus Sans ITC" panose="04020404030D07020202" pitchFamily="82" charset="0"/>
              </a:rPr>
              <a:t> en Babilonia. </a:t>
            </a:r>
          </a:p>
          <a:p>
            <a:r>
              <a:rPr lang="es-CO" b="1" dirty="0">
                <a:solidFill>
                  <a:srgbClr val="FF0000"/>
                </a:solidFill>
                <a:latin typeface="Tempus Sans ITC" panose="04020404030D07020202" pitchFamily="82" charset="0"/>
              </a:rPr>
              <a:t>Desde la antigüedad ya se había establecido la relación entre la rabia humana y la rabia debida a mordeduras de los animales (especialmente perros).</a:t>
            </a:r>
            <a:endParaRPr lang="es-CO" b="1" dirty="0">
              <a:ln w="10160">
                <a:solidFill>
                  <a:srgbClr val="FF0000"/>
                </a:solidFill>
                <a:prstDash val="solid"/>
              </a:ln>
              <a:solidFill>
                <a:srgbClr val="FF0000"/>
              </a:solidFill>
              <a:latin typeface="Tempus Sans ITC" panose="04020404030D07020202" pitchFamily="82"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02073">
            <a:off x="1552780" y="3783506"/>
            <a:ext cx="2731188" cy="2393405"/>
          </a:xfrm>
          <a:prstGeom prst="rect">
            <a:avLst/>
          </a:prstGeom>
          <a:ln w="88900" cap="sq" cmpd="thickThin">
            <a:solidFill>
              <a:srgbClr val="000000"/>
            </a:solidFill>
            <a:prstDash val="solid"/>
            <a:miter lim="800000"/>
          </a:ln>
          <a:effectLst>
            <a:innerShdw blurRad="76200">
              <a:srgbClr val="000000"/>
            </a:innerShdw>
          </a:effec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89909">
            <a:off x="5249553" y="3538003"/>
            <a:ext cx="2575979" cy="30669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6 CuadroTexto"/>
          <p:cNvSpPr txBox="1"/>
          <p:nvPr/>
        </p:nvSpPr>
        <p:spPr>
          <a:xfrm rot="5400000">
            <a:off x="-2971599" y="2770786"/>
            <a:ext cx="6734266" cy="1440161"/>
          </a:xfrm>
          <a:prstGeom prst="rect">
            <a:avLst/>
          </a:prstGeom>
          <a:noFill/>
        </p:spPr>
        <p:txBody>
          <a:bodyPr vert="wordArtVert" wrap="none" rtlCol="0">
            <a:prstTxWarp prst="textDeflateBottom">
              <a:avLst>
                <a:gd name="adj" fmla="val 62250"/>
              </a:avLst>
            </a:prstTxWarp>
            <a:spAutoFit/>
          </a:bodyPr>
          <a:lstStyle/>
          <a:p>
            <a:pPr algn="ctr"/>
            <a:r>
              <a:rPr lang="es-CO" sz="2400" dirty="0" smtClean="0">
                <a:ln>
                  <a:solidFill>
                    <a:schemeClr val="accent2">
                      <a:lumMod val="50000"/>
                    </a:schemeClr>
                  </a:solidFill>
                </a:ln>
              </a:rPr>
              <a:t> </a:t>
            </a:r>
            <a:r>
              <a:rPr lang="es-CO" sz="2400" dirty="0" smtClean="0">
                <a:ln>
                  <a:solidFill>
                    <a:schemeClr val="accent2">
                      <a:lumMod val="50000"/>
                    </a:schemeClr>
                  </a:solidFill>
                </a:ln>
                <a:solidFill>
                  <a:srgbClr val="FF0000"/>
                </a:solidFill>
                <a:latin typeface="Showcard Gothic" panose="04020904020102020604" pitchFamily="82" charset="0"/>
              </a:rPr>
              <a:t>O</a:t>
            </a:r>
            <a:r>
              <a:rPr lang="es-CO" sz="2400" dirty="0" smtClean="0">
                <a:ln>
                  <a:solidFill>
                    <a:schemeClr val="accent2">
                      <a:lumMod val="50000"/>
                    </a:schemeClr>
                  </a:solidFill>
                </a:ln>
                <a:solidFill>
                  <a:srgbClr val="FFFF00"/>
                </a:solidFill>
                <a:latin typeface="Showcard Gothic" panose="04020904020102020604" pitchFamily="82" charset="0"/>
              </a:rPr>
              <a:t>RIGEN DEL VIRUS DE LA RABIA</a:t>
            </a:r>
            <a:endParaRPr lang="es-CO" sz="2400" dirty="0">
              <a:ln>
                <a:solidFill>
                  <a:schemeClr val="accent2">
                    <a:lumMod val="50000"/>
                  </a:schemeClr>
                </a:solidFill>
              </a:ln>
              <a:solidFill>
                <a:srgbClr val="FFFF00"/>
              </a:solidFill>
              <a:latin typeface="Showcard Gothic" panose="04020904020102020604" pitchFamily="82" charset="0"/>
            </a:endParaRPr>
          </a:p>
        </p:txBody>
      </p:sp>
    </p:spTree>
    <p:extLst>
      <p:ext uri="{BB962C8B-B14F-4D97-AF65-F5344CB8AC3E}">
        <p14:creationId xmlns:p14="http://schemas.microsoft.com/office/powerpoint/2010/main" val="38352131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836713"/>
            <a:ext cx="8352927" cy="1631216"/>
          </a:xfrm>
          <a:prstGeom prst="rect">
            <a:avLst/>
          </a:prstGeom>
          <a:noFill/>
        </p:spPr>
        <p:txBody>
          <a:bodyPr wrap="square" rtlCol="0">
            <a:spAutoFit/>
          </a:bodyPr>
          <a:lstStyle/>
          <a:p>
            <a:r>
              <a:rPr lang="es-CO" sz="1600" b="1" dirty="0">
                <a:solidFill>
                  <a:srgbClr val="A50021"/>
                </a:solidFill>
                <a:effectLst>
                  <a:outerShdw blurRad="38100" dist="38100" dir="2700000" algn="tl">
                    <a:srgbClr val="000000">
                      <a:alpha val="43137"/>
                    </a:srgbClr>
                  </a:outerShdw>
                </a:effectLst>
                <a:latin typeface="Tempus Sans ITC" panose="04020404030D07020202" pitchFamily="82" charset="0"/>
              </a:rPr>
              <a:t>La rabia es una enfermedad infecciosa viral  del sistema nervioso central  causada por </a:t>
            </a:r>
            <a:r>
              <a:rPr lang="es-CO" sz="1600" b="1" dirty="0" smtClean="0">
                <a:solidFill>
                  <a:srgbClr val="A50021"/>
                </a:solidFill>
                <a:effectLst>
                  <a:outerShdw blurRad="38100" dist="38100" dir="2700000" algn="tl">
                    <a:srgbClr val="000000">
                      <a:alpha val="43137"/>
                    </a:srgbClr>
                  </a:outerShdw>
                </a:effectLst>
                <a:latin typeface="Tempus Sans ITC" panose="04020404030D07020202" pitchFamily="82" charset="0"/>
              </a:rPr>
              <a:t>el  </a:t>
            </a:r>
            <a:r>
              <a:rPr lang="es-CO" sz="1600" b="1" dirty="0">
                <a:solidFill>
                  <a:srgbClr val="A50021"/>
                </a:solidFill>
                <a:effectLst>
                  <a:outerShdw blurRad="38100" dist="38100" dir="2700000" algn="tl">
                    <a:srgbClr val="000000">
                      <a:alpha val="43137"/>
                    </a:srgbClr>
                  </a:outerShdw>
                </a:effectLst>
                <a:latin typeface="Tempus Sans ITC" panose="04020404030D07020202" pitchFamily="82" charset="0"/>
              </a:rPr>
              <a:t>virus  Rhabdovirus. Se caracteriza por una encefalomielitis aguda </a:t>
            </a:r>
            <a:r>
              <a:rPr lang="es-CO" sz="1600" b="1" dirty="0" smtClean="0">
                <a:solidFill>
                  <a:srgbClr val="A50021"/>
                </a:solidFill>
                <a:effectLst>
                  <a:outerShdw blurRad="38100" dist="38100" dir="2700000" algn="tl">
                    <a:srgbClr val="000000">
                      <a:alpha val="43137"/>
                    </a:srgbClr>
                  </a:outerShdw>
                </a:effectLst>
                <a:latin typeface="Tempus Sans ITC" panose="04020404030D07020202" pitchFamily="82" charset="0"/>
              </a:rPr>
              <a:t>,es </a:t>
            </a:r>
            <a:r>
              <a:rPr lang="es-CO" sz="1600" b="1" dirty="0">
                <a:solidFill>
                  <a:srgbClr val="A50021"/>
                </a:solidFill>
                <a:effectLst>
                  <a:outerShdw blurRad="38100" dist="38100" dir="2700000" algn="tl">
                    <a:srgbClr val="000000">
                      <a:alpha val="43137"/>
                    </a:srgbClr>
                  </a:outerShdw>
                </a:effectLst>
                <a:latin typeface="Tempus Sans ITC" panose="04020404030D07020202" pitchFamily="82" charset="0"/>
              </a:rPr>
              <a:t>valorada como una de las zoonosis </a:t>
            </a:r>
            <a:r>
              <a:rPr lang="es-CO" sz="1600" b="1" dirty="0" smtClean="0">
                <a:solidFill>
                  <a:srgbClr val="A50021"/>
                </a:solidFill>
                <a:effectLst>
                  <a:outerShdw blurRad="38100" dist="38100" dir="2700000" algn="tl">
                    <a:srgbClr val="000000">
                      <a:alpha val="43137"/>
                    </a:srgbClr>
                  </a:outerShdw>
                </a:effectLst>
                <a:latin typeface="Tempus Sans ITC" panose="04020404030D07020202" pitchFamily="82" charset="0"/>
              </a:rPr>
              <a:t> enfermedad </a:t>
            </a:r>
            <a:r>
              <a:rPr lang="es-CO" sz="1600" b="1" dirty="0">
                <a:solidFill>
                  <a:srgbClr val="A50021"/>
                </a:solidFill>
                <a:effectLst>
                  <a:outerShdw blurRad="38100" dist="38100" dir="2700000" algn="tl">
                    <a:srgbClr val="000000">
                      <a:alpha val="43137"/>
                    </a:srgbClr>
                  </a:outerShdw>
                </a:effectLst>
                <a:latin typeface="Tempus Sans ITC" panose="04020404030D07020202" pitchFamily="82" charset="0"/>
              </a:rPr>
              <a:t>transmitida al ser humano por los animales más importantes y antigua en el </a:t>
            </a:r>
            <a:r>
              <a:rPr lang="es-CO" sz="1600" b="1" dirty="0" smtClean="0">
                <a:solidFill>
                  <a:srgbClr val="A50021"/>
                </a:solidFill>
                <a:effectLst>
                  <a:outerShdw blurRad="38100" dist="38100" dir="2700000" algn="tl">
                    <a:srgbClr val="000000">
                      <a:alpha val="43137"/>
                    </a:srgbClr>
                  </a:outerShdw>
                </a:effectLst>
                <a:latin typeface="Tempus Sans ITC" panose="04020404030D07020202" pitchFamily="82" charset="0"/>
              </a:rPr>
              <a:t>mundo .Es </a:t>
            </a:r>
            <a:r>
              <a:rPr lang="es-CO" sz="1600" b="1" dirty="0">
                <a:solidFill>
                  <a:srgbClr val="A50021"/>
                </a:solidFill>
                <a:effectLst>
                  <a:outerShdw blurRad="38100" dist="38100" dir="2700000" algn="tl">
                    <a:srgbClr val="000000">
                      <a:alpha val="43137"/>
                    </a:srgbClr>
                  </a:outerShdw>
                </a:effectLst>
                <a:latin typeface="Tempus Sans ITC" panose="04020404030D07020202" pitchFamily="82" charset="0"/>
              </a:rPr>
              <a:t>100% letal</a:t>
            </a:r>
          </a:p>
          <a:p>
            <a:endParaRPr lang="es-CO" dirty="0">
              <a:solidFill>
                <a:srgbClr val="C00000"/>
              </a:solidFill>
            </a:endParaRPr>
          </a:p>
          <a:p>
            <a:endParaRPr lang="es-CO"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27741" y="308909"/>
            <a:ext cx="1800200" cy="5520870"/>
          </a:xfrm>
          <a:prstGeom prst="rect">
            <a:avLst/>
          </a:prstGeom>
          <a:ln w="88900" cap="sq" cmpd="thickThin">
            <a:solidFill>
              <a:srgbClr val="000000"/>
            </a:solidFill>
            <a:prstDash val="solid"/>
            <a:miter lim="800000"/>
          </a:ln>
          <a:effectLst>
            <a:innerShdw blurRad="76200">
              <a:srgbClr val="000000"/>
            </a:innerShdw>
          </a:effectLst>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603" y="4433612"/>
            <a:ext cx="1728192" cy="22898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9 CuadroTexto"/>
          <p:cNvSpPr txBox="1"/>
          <p:nvPr/>
        </p:nvSpPr>
        <p:spPr>
          <a:xfrm>
            <a:off x="1475656" y="213476"/>
            <a:ext cx="5040560" cy="432048"/>
          </a:xfrm>
          <a:prstGeom prst="rect">
            <a:avLst/>
          </a:prstGeom>
          <a:noFill/>
        </p:spPr>
        <p:txBody>
          <a:bodyPr wrap="square" rtlCol="0">
            <a:prstTxWarp prst="textWave4">
              <a:avLst/>
            </a:prstTxWarp>
            <a:spAutoFit/>
          </a:bodyPr>
          <a:lstStyle/>
          <a:p>
            <a:r>
              <a:rPr lang="es-CO" sz="2400" dirty="0" smtClean="0">
                <a:ln>
                  <a:solidFill>
                    <a:srgbClr val="FF00FF"/>
                  </a:solidFill>
                </a:ln>
                <a:solidFill>
                  <a:srgbClr val="FF0000"/>
                </a:solidFill>
                <a:effectLst>
                  <a:reflection blurRad="6350" stA="55000" endA="300" endPos="45500" dir="5400000" sy="-100000" algn="bl" rotWithShape="0"/>
                </a:effectLst>
                <a:latin typeface="Showcard Gothic" panose="04020904020102020604" pitchFamily="82" charset="0"/>
              </a:rPr>
              <a:t>Q</a:t>
            </a:r>
            <a:r>
              <a:rPr lang="es-CO" sz="2400" dirty="0" smtClean="0">
                <a:solidFill>
                  <a:srgbClr val="C00000"/>
                </a:solidFill>
                <a:effectLst>
                  <a:reflection blurRad="6350" stA="55000" endA="300" endPos="45500" dir="5400000" sy="-100000" algn="bl" rotWithShape="0"/>
                </a:effectLst>
                <a:latin typeface="Showcard Gothic" panose="04020904020102020604" pitchFamily="82" charset="0"/>
              </a:rPr>
              <a:t>UE ES LA RABIA?</a:t>
            </a:r>
            <a:endParaRPr lang="es-CO" sz="2400" dirty="0">
              <a:solidFill>
                <a:srgbClr val="C00000"/>
              </a:solidFill>
              <a:effectLst>
                <a:reflection blurRad="6350" stA="55000" endA="300" endPos="45500" dir="5400000" sy="-100000" algn="bl" rotWithShape="0"/>
              </a:effectLst>
              <a:latin typeface="Showcard Gothic" panose="04020904020102020604" pitchFamily="82" charset="0"/>
            </a:endParaRPr>
          </a:p>
        </p:txBody>
      </p:sp>
      <p:sp>
        <p:nvSpPr>
          <p:cNvPr id="2" name="1 CuadroTexto"/>
          <p:cNvSpPr txBox="1"/>
          <p:nvPr/>
        </p:nvSpPr>
        <p:spPr>
          <a:xfrm>
            <a:off x="24446" y="4198214"/>
            <a:ext cx="3217457" cy="2308324"/>
          </a:xfrm>
          <a:prstGeom prst="rect">
            <a:avLst/>
          </a:prstGeom>
          <a:noFill/>
        </p:spPr>
        <p:txBody>
          <a:bodyPr wrap="square" rtlCol="0">
            <a:spAutoFit/>
          </a:bodyPr>
          <a:lstStyle/>
          <a:p>
            <a:r>
              <a:rPr lang="es-CO" sz="1600" dirty="0">
                <a:solidFill>
                  <a:srgbClr val="FF00FF"/>
                </a:solidFill>
                <a:latin typeface="Segoe Script" panose="020B0504020000000003" pitchFamily="34" charset="0"/>
              </a:rPr>
              <a:t>VIA DE TRANSMISION</a:t>
            </a:r>
            <a:r>
              <a:rPr lang="es-CO" sz="1600" dirty="0">
                <a:latin typeface="Tempus Sans ITC" panose="04020404030D07020202" pitchFamily="82" charset="0"/>
              </a:rPr>
              <a:t>:</a:t>
            </a:r>
          </a:p>
          <a:p>
            <a:r>
              <a:rPr lang="es-CO" sz="1600" b="1" dirty="0">
                <a:latin typeface="Tempus Sans ITC" panose="04020404030D07020202" pitchFamily="82" charset="0"/>
              </a:rPr>
              <a:t> </a:t>
            </a:r>
            <a:r>
              <a:rPr lang="es-CO" sz="1600" b="1" dirty="0">
                <a:solidFill>
                  <a:srgbClr val="002060"/>
                </a:solidFill>
                <a:latin typeface="Tempus Sans ITC" panose="04020404030D07020202" pitchFamily="82" charset="0"/>
              </a:rPr>
              <a:t>Es transmitida por  medio de la saliva de  los animales infectados con el virus rábico. , </a:t>
            </a:r>
            <a:r>
              <a:rPr lang="es-CO" sz="1600" b="1" dirty="0" smtClean="0">
                <a:solidFill>
                  <a:srgbClr val="002060"/>
                </a:solidFill>
                <a:latin typeface="Tempus Sans ITC" panose="04020404030D07020202" pitchFamily="82" charset="0"/>
              </a:rPr>
              <a:t>at raves </a:t>
            </a:r>
            <a:r>
              <a:rPr lang="es-CO" sz="1600" b="1" dirty="0">
                <a:solidFill>
                  <a:srgbClr val="002060"/>
                </a:solidFill>
                <a:latin typeface="Tempus Sans ITC" panose="04020404030D07020202" pitchFamily="82" charset="0"/>
              </a:rPr>
              <a:t>de la   mordedura  o arañazos  o  </a:t>
            </a:r>
            <a:r>
              <a:rPr lang="es-CO" sz="1600" b="1" dirty="0" smtClean="0">
                <a:solidFill>
                  <a:srgbClr val="002060"/>
                </a:solidFill>
                <a:latin typeface="Tempus Sans ITC" panose="04020404030D07020202" pitchFamily="82" charset="0"/>
              </a:rPr>
              <a:t>también </a:t>
            </a:r>
            <a:r>
              <a:rPr lang="es-CO" sz="1600" b="1" dirty="0">
                <a:solidFill>
                  <a:srgbClr val="002060"/>
                </a:solidFill>
                <a:latin typeface="Tempus Sans ITC" panose="04020404030D07020202" pitchFamily="82" charset="0"/>
              </a:rPr>
              <a:t>por entrada en las heridas abiertas, o en la membrana mucosa, tales como la boca, la cavidad nasal o los ojos. </a:t>
            </a:r>
          </a:p>
        </p:txBody>
      </p:sp>
      <p:sp>
        <p:nvSpPr>
          <p:cNvPr id="6" name="5 CuadroTexto"/>
          <p:cNvSpPr txBox="1"/>
          <p:nvPr/>
        </p:nvSpPr>
        <p:spPr>
          <a:xfrm>
            <a:off x="5078768" y="4436834"/>
            <a:ext cx="2159836" cy="2308324"/>
          </a:xfrm>
          <a:prstGeom prst="rect">
            <a:avLst/>
          </a:prstGeom>
          <a:noFill/>
        </p:spPr>
        <p:txBody>
          <a:bodyPr wrap="square" rtlCol="0">
            <a:spAutoFit/>
          </a:bodyPr>
          <a:lstStyle/>
          <a:p>
            <a:r>
              <a:rPr lang="es-CO" sz="1600" dirty="0">
                <a:solidFill>
                  <a:srgbClr val="7030A0"/>
                </a:solidFill>
                <a:latin typeface="Segoe Script" panose="020B0504020000000003" pitchFamily="34" charset="0"/>
              </a:rPr>
              <a:t>VECTORES DE </a:t>
            </a:r>
            <a:r>
              <a:rPr lang="es-CO" sz="1600" dirty="0" smtClean="0">
                <a:solidFill>
                  <a:srgbClr val="7030A0"/>
                </a:solidFill>
                <a:latin typeface="Segoe Script" panose="020B0504020000000003" pitchFamily="34" charset="0"/>
              </a:rPr>
              <a:t>TRANSMISION:</a:t>
            </a:r>
            <a:endParaRPr lang="es-CO" sz="1600" dirty="0">
              <a:solidFill>
                <a:srgbClr val="7030A0"/>
              </a:solidFill>
              <a:latin typeface="Segoe Script" panose="020B0504020000000003" pitchFamily="34" charset="0"/>
            </a:endParaRPr>
          </a:p>
          <a:p>
            <a:r>
              <a:rPr lang="es-CO" sz="1600" b="1" dirty="0">
                <a:solidFill>
                  <a:srgbClr val="0070C0"/>
                </a:solidFill>
                <a:effectLst>
                  <a:outerShdw blurRad="38100" dist="38100" dir="2700000" algn="tl">
                    <a:srgbClr val="000000">
                      <a:alpha val="43137"/>
                    </a:srgbClr>
                  </a:outerShdw>
                </a:effectLst>
                <a:latin typeface="Tempus Sans ITC" panose="04020404030D07020202" pitchFamily="82" charset="0"/>
              </a:rPr>
              <a:t>La fuente  de infección de los humanos son:</a:t>
            </a:r>
          </a:p>
          <a:p>
            <a:r>
              <a:rPr lang="es-CO" sz="1600" b="1" dirty="0">
                <a:solidFill>
                  <a:srgbClr val="0070C0"/>
                </a:solidFill>
                <a:effectLst>
                  <a:outerShdw blurRad="38100" dist="38100" dir="2700000" algn="tl">
                    <a:srgbClr val="000000">
                      <a:alpha val="43137"/>
                    </a:srgbClr>
                  </a:outerShdw>
                </a:effectLst>
                <a:latin typeface="Tempus Sans ITC" panose="04020404030D07020202" pitchFamily="82" charset="0"/>
              </a:rPr>
              <a:t> los perros, gatos, zorros, lobos,  mamíferos, tanto domésticos como salvajes</a:t>
            </a:r>
            <a:r>
              <a:rPr lang="es-CO" sz="1600" b="1" dirty="0">
                <a:ln w="10160">
                  <a:solidFill>
                    <a:srgbClr val="7030A0"/>
                  </a:solidFill>
                  <a:prstDash val="solid"/>
                </a:ln>
                <a:solidFill>
                  <a:srgbClr val="0070C0"/>
                </a:solidFill>
                <a:effectLst>
                  <a:outerShdw blurRad="38100" dist="32000" dir="5400000" algn="tl">
                    <a:srgbClr val="000000">
                      <a:alpha val="30000"/>
                    </a:srgbClr>
                  </a:outerShdw>
                </a:effectLst>
                <a:latin typeface="Tempus Sans ITC" panose="04020404030D07020202" pitchFamily="82" charset="0"/>
              </a:rPr>
              <a:t>.</a:t>
            </a:r>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941382" y="4732799"/>
            <a:ext cx="2314337" cy="1666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10 Conector angular"/>
          <p:cNvCxnSpPr/>
          <p:nvPr/>
        </p:nvCxnSpPr>
        <p:spPr>
          <a:xfrm rot="10800000" flipV="1">
            <a:off x="914492" y="3152440"/>
            <a:ext cx="1052914" cy="102124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3" name="22 Conector angular"/>
          <p:cNvCxnSpPr/>
          <p:nvPr/>
        </p:nvCxnSpPr>
        <p:spPr>
          <a:xfrm>
            <a:off x="7586769" y="3209035"/>
            <a:ext cx="1161694" cy="1021242"/>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26 Conector recto de flecha"/>
          <p:cNvCxnSpPr/>
          <p:nvPr/>
        </p:nvCxnSpPr>
        <p:spPr>
          <a:xfrm>
            <a:off x="4349156" y="1673965"/>
            <a:ext cx="0" cy="4216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41095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6023" y="620688"/>
            <a:ext cx="8664100" cy="3816429"/>
          </a:xfrm>
          <a:prstGeom prst="rect">
            <a:avLst/>
          </a:prstGeom>
          <a:noFill/>
        </p:spPr>
        <p:txBody>
          <a:bodyPr wrap="square" rtlCol="0">
            <a:spAutoFit/>
          </a:bodyPr>
          <a:lstStyle/>
          <a:p>
            <a:endParaRPr lang="es-CO" dirty="0" smtClean="0">
              <a:latin typeface="Tempus Sans ITC" panose="04020404030D07020202" pitchFamily="82" charset="0"/>
            </a:endParaRPr>
          </a:p>
          <a:p>
            <a:r>
              <a:rPr lang="es-CO" sz="1600" dirty="0">
                <a:latin typeface="Tempus Sans ITC" panose="04020404030D07020202" pitchFamily="82" charset="0"/>
              </a:rPr>
              <a:t> </a:t>
            </a:r>
            <a:r>
              <a:rPr lang="es-CO" sz="2000" b="1" dirty="0">
                <a:solidFill>
                  <a:srgbClr val="FF00FF"/>
                </a:solidFill>
                <a:latin typeface="Tempus Sans ITC" panose="04020404030D07020202" pitchFamily="82" charset="0"/>
              </a:rPr>
              <a:t>V</a:t>
            </a:r>
            <a:r>
              <a:rPr lang="es-CO" sz="1600" b="1" dirty="0">
                <a:solidFill>
                  <a:schemeClr val="bg2">
                    <a:lumMod val="50000"/>
                  </a:schemeClr>
                </a:solidFill>
                <a:latin typeface="Tempus Sans ITC" panose="04020404030D07020202" pitchFamily="82" charset="0"/>
              </a:rPr>
              <a:t>acuna de cerebro de ratón lactante tipo Fuenzalida. Se prepara a partir de cultivo de  virus de la rabia inactivados con luz ultravioleta en cerebro de ratones recién nacidos. Es  muy |inmunogénica. </a:t>
            </a:r>
          </a:p>
          <a:p>
            <a:r>
              <a:rPr lang="es-CO" sz="1600" b="1" dirty="0">
                <a:solidFill>
                  <a:schemeClr val="bg2">
                    <a:lumMod val="50000"/>
                  </a:schemeClr>
                </a:solidFill>
                <a:latin typeface="Tempus Sans ITC" panose="04020404030D07020202" pitchFamily="82" charset="0"/>
              </a:rPr>
              <a:t>. El esquema completo confiere protección durante un año como mínimo. </a:t>
            </a:r>
            <a:endParaRPr lang="es-CO" sz="1600" dirty="0">
              <a:solidFill>
                <a:schemeClr val="bg2">
                  <a:lumMod val="50000"/>
                </a:schemeClr>
              </a:solidFill>
              <a:latin typeface="Tempus Sans ITC" panose="04020404030D07020202" pitchFamily="82" charset="0"/>
            </a:endParaRPr>
          </a:p>
          <a:p>
            <a:r>
              <a:rPr lang="es-CO" sz="1600" b="1" dirty="0">
                <a:solidFill>
                  <a:schemeClr val="bg2">
                    <a:lumMod val="50000"/>
                  </a:schemeClr>
                </a:solidFill>
                <a:latin typeface="Tempus Sans ITC" panose="04020404030D07020202" pitchFamily="82" charset="0"/>
              </a:rPr>
              <a:t>  </a:t>
            </a:r>
            <a:r>
              <a:rPr lang="es-CO" sz="2000" b="1" dirty="0" smtClean="0">
                <a:solidFill>
                  <a:srgbClr val="FF0000"/>
                </a:solidFill>
                <a:latin typeface="Tempus Sans ITC" panose="04020404030D07020202" pitchFamily="82" charset="0"/>
              </a:rPr>
              <a:t>V</a:t>
            </a:r>
            <a:r>
              <a:rPr lang="es-CO" sz="1600" b="1" dirty="0" smtClean="0">
                <a:solidFill>
                  <a:schemeClr val="bg2">
                    <a:lumMod val="50000"/>
                  </a:schemeClr>
                </a:solidFill>
                <a:latin typeface="Tempus Sans ITC" panose="04020404030D07020202" pitchFamily="82" charset="0"/>
              </a:rPr>
              <a:t>acuna </a:t>
            </a:r>
            <a:r>
              <a:rPr lang="es-CO" sz="1600" b="1" dirty="0">
                <a:solidFill>
                  <a:schemeClr val="bg2">
                    <a:lumMod val="50000"/>
                  </a:schemeClr>
                </a:solidFill>
                <a:latin typeface="Tempus Sans ITC" panose="04020404030D07020202" pitchFamily="82" charset="0"/>
              </a:rPr>
              <a:t>de embrión de pato. Se obtiene a partir de cultivo de virus de la rabia en embriones de pato inactivados con </a:t>
            </a:r>
            <a:r>
              <a:rPr lang="es-CO" sz="1600" b="1" dirty="0" smtClean="0">
                <a:solidFill>
                  <a:schemeClr val="bg2">
                    <a:lumMod val="50000"/>
                  </a:schemeClr>
                </a:solidFill>
                <a:latin typeface="Tempus Sans ITC" panose="04020404030D07020202" pitchFamily="82" charset="0"/>
              </a:rPr>
              <a:t>beta- propionolactona</a:t>
            </a:r>
            <a:r>
              <a:rPr lang="es-CO" sz="1600" b="1" dirty="0">
                <a:solidFill>
                  <a:schemeClr val="bg2">
                    <a:lumMod val="50000"/>
                  </a:schemeClr>
                </a:solidFill>
                <a:latin typeface="Tempus Sans ITC" panose="04020404030D07020202" pitchFamily="82" charset="0"/>
              </a:rPr>
              <a:t>. Es menos inmunogénica que la vacuna de cerebro de ratón, por lo que se dejó de utilizar desde 1982.</a:t>
            </a:r>
          </a:p>
          <a:p>
            <a:endParaRPr lang="es-CO" sz="1600" b="1" dirty="0">
              <a:solidFill>
                <a:schemeClr val="bg2">
                  <a:lumMod val="50000"/>
                </a:schemeClr>
              </a:solidFill>
              <a:latin typeface="Tempus Sans ITC" panose="04020404030D07020202" pitchFamily="82" charset="0"/>
            </a:endParaRPr>
          </a:p>
          <a:p>
            <a:r>
              <a:rPr lang="es-CO" sz="1600" dirty="0">
                <a:solidFill>
                  <a:schemeClr val="bg2">
                    <a:lumMod val="50000"/>
                  </a:schemeClr>
                </a:solidFill>
                <a:latin typeface="Tempus Sans ITC" panose="04020404030D07020202" pitchFamily="82" charset="0"/>
              </a:rPr>
              <a:t> </a:t>
            </a:r>
            <a:r>
              <a:rPr lang="es-CO" sz="2000" b="1" dirty="0">
                <a:solidFill>
                  <a:srgbClr val="FFFF00"/>
                </a:solidFill>
                <a:latin typeface="Tempus Sans ITC" panose="04020404030D07020202" pitchFamily="82" charset="0"/>
              </a:rPr>
              <a:t>V</a:t>
            </a:r>
            <a:r>
              <a:rPr lang="es-CO" sz="1600" b="1" dirty="0">
                <a:solidFill>
                  <a:schemeClr val="bg2">
                    <a:lumMod val="50000"/>
                  </a:schemeClr>
                </a:solidFill>
                <a:latin typeface="Tempus Sans ITC" panose="04020404030D07020202" pitchFamily="82" charset="0"/>
              </a:rPr>
              <a:t>acunas de células diploides humanas (VCDH) que suelen ser líneas celulares derivadas de fibroblastos humanos. Otras vacunas de virus inactivados, han sido desarrolladas en células diploides pulmonares de feto de mono Rhesus adsorbidas (VRA). A partir de 1976 estas vacunas han sido utilizadas en humanos para profilaxis de rabia pre y post-exposición en todo el mundo. </a:t>
            </a:r>
          </a:p>
          <a:p>
            <a:endParaRPr lang="es-CO" sz="1600" b="1" dirty="0">
              <a:solidFill>
                <a:schemeClr val="bg2">
                  <a:lumMod val="50000"/>
                </a:schemeClr>
              </a:solidFill>
              <a:latin typeface="Tempus Sans ITC" panose="04020404030D07020202" pitchFamily="82" charset="0"/>
            </a:endParaRPr>
          </a:p>
          <a:p>
            <a:r>
              <a:rPr lang="es-CO" sz="1600" dirty="0">
                <a:solidFill>
                  <a:schemeClr val="bg2">
                    <a:lumMod val="50000"/>
                  </a:schemeClr>
                </a:solidFill>
                <a:latin typeface="Tempus Sans ITC" panose="04020404030D07020202" pitchFamily="82" charset="0"/>
              </a:rPr>
              <a:t> </a:t>
            </a:r>
            <a:r>
              <a:rPr lang="es-CO" sz="2000" b="1" dirty="0">
                <a:solidFill>
                  <a:srgbClr val="00B050"/>
                </a:solidFill>
                <a:latin typeface="Tempus Sans ITC" panose="04020404030D07020202" pitchFamily="82" charset="0"/>
              </a:rPr>
              <a:t>V</a:t>
            </a:r>
            <a:r>
              <a:rPr lang="es-CO" sz="1600" b="1" dirty="0">
                <a:solidFill>
                  <a:schemeClr val="bg2">
                    <a:lumMod val="50000"/>
                  </a:schemeClr>
                </a:solidFill>
                <a:latin typeface="Tempus Sans ITC" panose="04020404030D07020202" pitchFamily="82" charset="0"/>
              </a:rPr>
              <a:t>acuna inactivada obtenida en </a:t>
            </a:r>
            <a:r>
              <a:rPr lang="es-CO" sz="1600" b="1" dirty="0" smtClean="0">
                <a:solidFill>
                  <a:schemeClr val="bg2">
                    <a:lumMod val="50000"/>
                  </a:schemeClr>
                </a:solidFill>
                <a:latin typeface="Tempus Sans ITC" panose="04020404030D07020202" pitchFamily="82" charset="0"/>
              </a:rPr>
              <a:t>embrión </a:t>
            </a:r>
            <a:r>
              <a:rPr lang="es-CO" sz="1600" b="1" dirty="0">
                <a:solidFill>
                  <a:schemeClr val="bg2">
                    <a:lumMod val="50000"/>
                  </a:schemeClr>
                </a:solidFill>
                <a:latin typeface="Tempus Sans ITC" panose="04020404030D07020202" pitchFamily="82" charset="0"/>
              </a:rPr>
              <a:t>de pollo, en cultivo primario de fibroblastos de pollo</a:t>
            </a:r>
            <a:r>
              <a:rPr lang="es-CO" sz="1600" b="1" dirty="0">
                <a:solidFill>
                  <a:schemeClr val="tx2">
                    <a:lumMod val="60000"/>
                    <a:lumOff val="40000"/>
                  </a:schemeClr>
                </a:solidFill>
                <a:latin typeface="Tempus Sans ITC" panose="04020404030D07020202" pitchFamily="82" charset="0"/>
              </a:rPr>
              <a:t>. </a:t>
            </a:r>
          </a:p>
        </p:txBody>
      </p:sp>
      <p:sp>
        <p:nvSpPr>
          <p:cNvPr id="18" name="17 CuadroTexto"/>
          <p:cNvSpPr txBox="1"/>
          <p:nvPr/>
        </p:nvSpPr>
        <p:spPr>
          <a:xfrm>
            <a:off x="1979712" y="150139"/>
            <a:ext cx="4752528" cy="576063"/>
          </a:xfrm>
          <a:prstGeom prst="rect">
            <a:avLst/>
          </a:prstGeom>
          <a:noFill/>
        </p:spPr>
        <p:txBody>
          <a:bodyPr wrap="square" rtlCol="0">
            <a:prstTxWarp prst="textWave2">
              <a:avLst/>
            </a:prstTxWarp>
            <a:spAutoFit/>
          </a:bodyPr>
          <a:lstStyle/>
          <a:p>
            <a:pPr algn="ctr"/>
            <a:r>
              <a:rPr lang="es-CO" sz="2400" dirty="0" smtClean="0">
                <a:ln>
                  <a:solidFill>
                    <a:schemeClr val="accent5">
                      <a:lumMod val="75000"/>
                    </a:schemeClr>
                  </a:solidFill>
                </a:ln>
                <a:solidFill>
                  <a:schemeClr val="tx2">
                    <a:lumMod val="60000"/>
                    <a:lumOff val="40000"/>
                  </a:schemeClr>
                </a:solidFill>
                <a:effectLst>
                  <a:reflection blurRad="6350" stA="60000" endA="900" endPos="58000" dir="5400000" sy="-100000" algn="bl" rotWithShape="0"/>
                </a:effectLst>
                <a:latin typeface="Showcard Gothic" panose="04020904020102020604" pitchFamily="82" charset="0"/>
              </a:rPr>
              <a:t>T</a:t>
            </a:r>
            <a:r>
              <a:rPr lang="es-CO" sz="2400" dirty="0" smtClean="0">
                <a:ln>
                  <a:solidFill>
                    <a:schemeClr val="accent5">
                      <a:lumMod val="75000"/>
                    </a:schemeClr>
                  </a:solidFill>
                </a:ln>
                <a:solidFill>
                  <a:schemeClr val="bg2">
                    <a:lumMod val="25000"/>
                  </a:schemeClr>
                </a:solidFill>
                <a:effectLst>
                  <a:reflection blurRad="6350" stA="60000" endA="900" endPos="58000" dir="5400000" sy="-100000" algn="bl" rotWithShape="0"/>
                </a:effectLst>
                <a:latin typeface="Showcard Gothic" panose="04020904020102020604" pitchFamily="82" charset="0"/>
              </a:rPr>
              <a:t>IPOS</a:t>
            </a:r>
            <a:r>
              <a:rPr lang="es-CO" sz="2400" dirty="0" smtClean="0">
                <a:solidFill>
                  <a:schemeClr val="bg2">
                    <a:lumMod val="25000"/>
                  </a:schemeClr>
                </a:solidFill>
                <a:effectLst>
                  <a:reflection blurRad="6350" stA="60000" endA="900" endPos="58000" dir="5400000" sy="-100000" algn="bl" rotWithShape="0"/>
                </a:effectLst>
                <a:latin typeface="Showcard Gothic" panose="04020904020102020604" pitchFamily="82" charset="0"/>
              </a:rPr>
              <a:t> </a:t>
            </a:r>
            <a:r>
              <a:rPr lang="es-CO" sz="2400" dirty="0" smtClean="0">
                <a:ln>
                  <a:solidFill>
                    <a:schemeClr val="accent5">
                      <a:lumMod val="75000"/>
                    </a:schemeClr>
                  </a:solidFill>
                </a:ln>
                <a:solidFill>
                  <a:schemeClr val="bg2">
                    <a:lumMod val="25000"/>
                  </a:schemeClr>
                </a:solidFill>
                <a:effectLst>
                  <a:reflection blurRad="6350" stA="60000" endA="900" endPos="58000" dir="5400000" sy="-100000" algn="bl" rotWithShape="0"/>
                </a:effectLst>
                <a:latin typeface="Showcard Gothic" panose="04020904020102020604" pitchFamily="82" charset="0"/>
              </a:rPr>
              <a:t>DE VACUNA</a:t>
            </a:r>
            <a:endParaRPr lang="es-CO" sz="2400" dirty="0">
              <a:ln>
                <a:solidFill>
                  <a:schemeClr val="accent5">
                    <a:lumMod val="75000"/>
                  </a:schemeClr>
                </a:solidFill>
              </a:ln>
              <a:solidFill>
                <a:schemeClr val="bg2">
                  <a:lumMod val="25000"/>
                </a:schemeClr>
              </a:solidFill>
              <a:effectLst>
                <a:reflection blurRad="6350" stA="60000" endA="900" endPos="58000" dir="5400000" sy="-100000" algn="bl" rotWithShape="0"/>
              </a:effectLst>
              <a:latin typeface="Showcard Gothic" panose="04020904020102020604" pitchFamily="82" charset="0"/>
            </a:endParaRPr>
          </a:p>
        </p:txBody>
      </p:sp>
      <p:cxnSp>
        <p:nvCxnSpPr>
          <p:cNvPr id="24" name="23 Conector recto de flecha"/>
          <p:cNvCxnSpPr/>
          <p:nvPr/>
        </p:nvCxnSpPr>
        <p:spPr>
          <a:xfrm>
            <a:off x="0" y="1196752"/>
            <a:ext cx="68356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27 Conector recto de flecha"/>
          <p:cNvCxnSpPr/>
          <p:nvPr/>
        </p:nvCxnSpPr>
        <p:spPr>
          <a:xfrm>
            <a:off x="-1118" y="1988840"/>
            <a:ext cx="58602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30 Conector recto de flecha"/>
          <p:cNvCxnSpPr/>
          <p:nvPr/>
        </p:nvCxnSpPr>
        <p:spPr>
          <a:xfrm>
            <a:off x="48772" y="3068960"/>
            <a:ext cx="58602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9" name="1028 Conector recto de flecha"/>
          <p:cNvCxnSpPr/>
          <p:nvPr/>
        </p:nvCxnSpPr>
        <p:spPr>
          <a:xfrm>
            <a:off x="134529" y="4149080"/>
            <a:ext cx="58602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31" name="103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8334">
            <a:off x="830416" y="4563775"/>
            <a:ext cx="3057294" cy="1601488"/>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103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9046">
            <a:off x="4418464" y="4644714"/>
            <a:ext cx="2962788" cy="1612771"/>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8503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483" y="1057031"/>
            <a:ext cx="8640960" cy="4678204"/>
          </a:xfrm>
          <a:prstGeom prst="rect">
            <a:avLst/>
          </a:prstGeom>
          <a:noFill/>
        </p:spPr>
        <p:txBody>
          <a:bodyPr wrap="square" rtlCol="0">
            <a:spAutoFit/>
          </a:bodyPr>
          <a:lstStyle/>
          <a:p>
            <a:endParaRPr lang="es-CO" dirty="0" smtClean="0"/>
          </a:p>
          <a:p>
            <a:r>
              <a:rPr lang="es-CO"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empus Sans ITC" panose="04020404030D07020202" pitchFamily="82" charset="0"/>
              </a:rPr>
              <a:t>. </a:t>
            </a:r>
            <a:r>
              <a:rPr lang="es-CO" sz="1600" b="1" dirty="0">
                <a:solidFill>
                  <a:schemeClr val="accent5">
                    <a:lumMod val="75000"/>
                  </a:schemeClr>
                </a:solidFill>
                <a:latin typeface="Tempus Sans ITC" panose="04020404030D07020202" pitchFamily="82" charset="0"/>
              </a:rPr>
              <a:t>La vacuna se fabrica a partir del virus muerto de la rabia.</a:t>
            </a:r>
          </a:p>
          <a:p>
            <a:endParaRPr lang="es-CO" sz="1600" dirty="0">
              <a:latin typeface="Tempus Sans ITC" panose="04020404030D07020202" pitchFamily="82" charset="0"/>
            </a:endParaRPr>
          </a:p>
          <a:p>
            <a:pPr marL="285750" indent="-285750">
              <a:buFont typeface="Wingdings" panose="05000000000000000000" pitchFamily="2" charset="2"/>
              <a:buChar char="v"/>
            </a:pPr>
            <a:r>
              <a:rPr lang="es-CO" sz="1600" b="1" dirty="0">
                <a:solidFill>
                  <a:srgbClr val="00B0F0"/>
                </a:solidFill>
                <a:effectLst>
                  <a:outerShdw blurRad="38100" dist="38100" dir="2700000" algn="tl">
                    <a:srgbClr val="000000">
                      <a:alpha val="43137"/>
                    </a:srgbClr>
                  </a:outerShdw>
                </a:effectLst>
                <a:latin typeface="Segoe Script" panose="020B0504020000000003" pitchFamily="34" charset="0"/>
              </a:rPr>
              <a:t>VACUNACION PREVENTIVA  O PRE-EXPOSICION  </a:t>
            </a:r>
          </a:p>
          <a:p>
            <a:endParaRPr lang="es-CO" sz="1600" dirty="0">
              <a:solidFill>
                <a:schemeClr val="tx2">
                  <a:lumMod val="60000"/>
                  <a:lumOff val="40000"/>
                </a:schemeClr>
              </a:solidFill>
              <a:latin typeface="Tempus Sans ITC" panose="04020404030D07020202" pitchFamily="82" charset="0"/>
            </a:endParaRPr>
          </a:p>
          <a:p>
            <a:r>
              <a:rPr lang="es-CO" sz="1600" b="1" dirty="0">
                <a:solidFill>
                  <a:schemeClr val="accent5">
                    <a:lumMod val="75000"/>
                  </a:schemeClr>
                </a:solidFill>
                <a:latin typeface="Tempus Sans ITC" panose="04020404030D07020202" pitchFamily="82" charset="0"/>
              </a:rPr>
              <a:t>Se aplica a las personas que corren un riesgo alto de exposición a la rabia, tales como:</a:t>
            </a:r>
          </a:p>
          <a:p>
            <a:endParaRPr lang="es-CO" sz="1600" b="1" dirty="0">
              <a:solidFill>
                <a:schemeClr val="accent5">
                  <a:lumMod val="75000"/>
                </a:schemeClr>
              </a:solidFill>
              <a:latin typeface="Tempus Sans ITC" panose="04020404030D07020202" pitchFamily="82" charset="0"/>
            </a:endParaRPr>
          </a:p>
          <a:p>
            <a:pPr marL="285750" indent="-285750">
              <a:buFont typeface="Wingdings" panose="05000000000000000000" pitchFamily="2" charset="2"/>
              <a:buChar char="Ø"/>
            </a:pPr>
            <a:r>
              <a:rPr lang="es-CO" sz="1600" b="1" dirty="0" smtClean="0">
                <a:solidFill>
                  <a:srgbClr val="FF00FF"/>
                </a:solidFill>
                <a:latin typeface="Tempus Sans ITC" panose="04020404030D07020202" pitchFamily="82" charset="0"/>
              </a:rPr>
              <a:t>V</a:t>
            </a:r>
            <a:r>
              <a:rPr lang="es-CO" sz="1600" b="1" dirty="0" smtClean="0">
                <a:solidFill>
                  <a:schemeClr val="accent5">
                    <a:lumMod val="75000"/>
                  </a:schemeClr>
                </a:solidFill>
                <a:latin typeface="Tempus Sans ITC" panose="04020404030D07020202" pitchFamily="82" charset="0"/>
              </a:rPr>
              <a:t>eterinarios </a:t>
            </a:r>
            <a:r>
              <a:rPr lang="es-CO" sz="1600" b="1" dirty="0">
                <a:solidFill>
                  <a:schemeClr val="accent5">
                    <a:lumMod val="75000"/>
                  </a:schemeClr>
                </a:solidFill>
                <a:latin typeface="Tempus Sans ITC" panose="04020404030D07020202" pitchFamily="82" charset="0"/>
              </a:rPr>
              <a:t>y personas que trabajan con animales</a:t>
            </a:r>
          </a:p>
          <a:p>
            <a:pPr marL="285750" indent="-285750">
              <a:buFont typeface="Wingdings" panose="05000000000000000000" pitchFamily="2" charset="2"/>
              <a:buChar char="Ø"/>
            </a:pPr>
            <a:r>
              <a:rPr lang="es-CO" sz="1600" b="1" dirty="0" smtClean="0">
                <a:solidFill>
                  <a:srgbClr val="FFC000"/>
                </a:solidFill>
                <a:latin typeface="Tempus Sans ITC" panose="04020404030D07020202" pitchFamily="82" charset="0"/>
              </a:rPr>
              <a:t>T</a:t>
            </a:r>
            <a:r>
              <a:rPr lang="es-CO" sz="1600" b="1" dirty="0" smtClean="0">
                <a:solidFill>
                  <a:schemeClr val="accent5">
                    <a:lumMod val="75000"/>
                  </a:schemeClr>
                </a:solidFill>
                <a:latin typeface="Tempus Sans ITC" panose="04020404030D07020202" pitchFamily="82" charset="0"/>
              </a:rPr>
              <a:t>rabajadores </a:t>
            </a:r>
            <a:r>
              <a:rPr lang="es-CO" sz="1600" b="1" dirty="0">
                <a:solidFill>
                  <a:schemeClr val="accent5">
                    <a:lumMod val="75000"/>
                  </a:schemeClr>
                </a:solidFill>
                <a:latin typeface="Tempus Sans ITC" panose="04020404030D07020202" pitchFamily="82" charset="0"/>
              </a:rPr>
              <a:t>de un laboratorio de investigación de la rabia</a:t>
            </a:r>
          </a:p>
          <a:p>
            <a:pPr marL="285750" indent="-285750">
              <a:buFont typeface="Wingdings" panose="05000000000000000000" pitchFamily="2" charset="2"/>
              <a:buChar char="Ø"/>
            </a:pPr>
            <a:r>
              <a:rPr lang="es-CO" sz="1600" b="1" dirty="0" smtClean="0">
                <a:solidFill>
                  <a:srgbClr val="FF0000"/>
                </a:solidFill>
                <a:latin typeface="Tempus Sans ITC" panose="04020404030D07020202" pitchFamily="82" charset="0"/>
              </a:rPr>
              <a:t>E</a:t>
            </a:r>
            <a:r>
              <a:rPr lang="es-CO" sz="1600" b="1" dirty="0" smtClean="0">
                <a:solidFill>
                  <a:schemeClr val="accent5">
                    <a:lumMod val="75000"/>
                  </a:schemeClr>
                </a:solidFill>
                <a:latin typeface="Tempus Sans ITC" panose="04020404030D07020202" pitchFamily="82" charset="0"/>
              </a:rPr>
              <a:t>xploradores </a:t>
            </a:r>
            <a:r>
              <a:rPr lang="es-CO" sz="1600" b="1" dirty="0">
                <a:solidFill>
                  <a:schemeClr val="accent5">
                    <a:lumMod val="75000"/>
                  </a:schemeClr>
                </a:solidFill>
                <a:latin typeface="Tempus Sans ITC" panose="04020404030D07020202" pitchFamily="82" charset="0"/>
              </a:rPr>
              <a:t>de cuevas</a:t>
            </a:r>
          </a:p>
          <a:p>
            <a:pPr marL="285750" indent="-285750">
              <a:buFont typeface="Wingdings" panose="05000000000000000000" pitchFamily="2" charset="2"/>
              <a:buChar char="Ø"/>
            </a:pPr>
            <a:r>
              <a:rPr lang="es-CO" sz="1600" b="1" dirty="0" smtClean="0">
                <a:solidFill>
                  <a:srgbClr val="00B0F0"/>
                </a:solidFill>
                <a:latin typeface="Tempus Sans ITC" panose="04020404030D07020202" pitchFamily="82" charset="0"/>
              </a:rPr>
              <a:t>V</a:t>
            </a:r>
            <a:r>
              <a:rPr lang="es-CO" sz="1600" b="1" dirty="0" smtClean="0">
                <a:solidFill>
                  <a:schemeClr val="accent5">
                    <a:lumMod val="75000"/>
                  </a:schemeClr>
                </a:solidFill>
                <a:latin typeface="Tempus Sans ITC" panose="04020404030D07020202" pitchFamily="82" charset="0"/>
              </a:rPr>
              <a:t>iajeros  </a:t>
            </a:r>
            <a:r>
              <a:rPr lang="es-CO" sz="1600" b="1" dirty="0">
                <a:solidFill>
                  <a:schemeClr val="accent5">
                    <a:lumMod val="75000"/>
                  </a:schemeClr>
                </a:solidFill>
                <a:latin typeface="Tempus Sans ITC" panose="04020404030D07020202" pitchFamily="82" charset="0"/>
              </a:rPr>
              <a:t>que puedan tener contacto con animales rabiosos</a:t>
            </a:r>
          </a:p>
          <a:p>
            <a:r>
              <a:rPr lang="es-CO" b="1" dirty="0">
                <a:solidFill>
                  <a:srgbClr val="FF0000"/>
                </a:solidFill>
                <a:latin typeface="Tempus Sans ITC" panose="04020404030D07020202" pitchFamily="82" charset="0"/>
              </a:rPr>
              <a:t>L</a:t>
            </a:r>
            <a:r>
              <a:rPr lang="es-CO" sz="1600" b="1" dirty="0">
                <a:solidFill>
                  <a:schemeClr val="accent5">
                    <a:lumMod val="75000"/>
                  </a:schemeClr>
                </a:solidFill>
                <a:latin typeface="Tempus Sans ITC" panose="04020404030D07020202" pitchFamily="82" charset="0"/>
              </a:rPr>
              <a:t>a vacuna preventiva se aplica en tres </a:t>
            </a:r>
            <a:r>
              <a:rPr lang="es-CO" sz="1600" b="1" dirty="0" smtClean="0">
                <a:solidFill>
                  <a:schemeClr val="accent5">
                    <a:lumMod val="75000"/>
                  </a:schemeClr>
                </a:solidFill>
                <a:latin typeface="Tempus Sans ITC" panose="04020404030D07020202" pitchFamily="82" charset="0"/>
              </a:rPr>
              <a:t>dosis:</a:t>
            </a:r>
          </a:p>
          <a:p>
            <a:r>
              <a:rPr lang="es-CO" sz="1600" b="1" dirty="0" smtClean="0">
                <a:solidFill>
                  <a:schemeClr val="accent5">
                    <a:lumMod val="75000"/>
                  </a:schemeClr>
                </a:solidFill>
                <a:latin typeface="Tempus Sans ITC" panose="04020404030D07020202" pitchFamily="82" charset="0"/>
              </a:rPr>
              <a:t>La </a:t>
            </a:r>
            <a:r>
              <a:rPr lang="es-CO" sz="1600" b="1" dirty="0">
                <a:solidFill>
                  <a:schemeClr val="accent5">
                    <a:lumMod val="75000"/>
                  </a:schemeClr>
                </a:solidFill>
                <a:latin typeface="Tempus Sans ITC" panose="04020404030D07020202" pitchFamily="82" charset="0"/>
              </a:rPr>
              <a:t>segunda dosis se aplica 7 días después de la primera, y la tercera se aplica entre 21 y 28 días después de la primera. </a:t>
            </a:r>
          </a:p>
          <a:p>
            <a:r>
              <a:rPr lang="es-CO" sz="1600" b="1" dirty="0" smtClean="0">
                <a:solidFill>
                  <a:srgbClr val="C00000"/>
                </a:solidFill>
                <a:latin typeface="Tempus Sans ITC" panose="04020404030D07020202" pitchFamily="82" charset="0"/>
              </a:rPr>
              <a:t>D</a:t>
            </a:r>
            <a:r>
              <a:rPr lang="es-CO" sz="1600" b="1" dirty="0" smtClean="0">
                <a:solidFill>
                  <a:schemeClr val="accent5">
                    <a:lumMod val="75000"/>
                  </a:schemeClr>
                </a:solidFill>
                <a:latin typeface="Tempus Sans ITC" panose="04020404030D07020202" pitchFamily="82" charset="0"/>
              </a:rPr>
              <a:t>OSIS DE RECUERDO: Para las personas </a:t>
            </a:r>
            <a:r>
              <a:rPr lang="es-CO" sz="1600" b="1" dirty="0">
                <a:solidFill>
                  <a:schemeClr val="accent5">
                    <a:lumMod val="75000"/>
                  </a:schemeClr>
                </a:solidFill>
                <a:latin typeface="Tempus Sans ITC" panose="04020404030D07020202" pitchFamily="82" charset="0"/>
              </a:rPr>
              <a:t>que </a:t>
            </a:r>
            <a:r>
              <a:rPr lang="es-CO" sz="1600" b="1" dirty="0" smtClean="0">
                <a:solidFill>
                  <a:schemeClr val="accent5">
                    <a:lumMod val="75000"/>
                  </a:schemeClr>
                </a:solidFill>
                <a:latin typeface="Tempus Sans ITC" panose="04020404030D07020202" pitchFamily="82" charset="0"/>
              </a:rPr>
              <a:t>trabajan </a:t>
            </a:r>
            <a:r>
              <a:rPr lang="es-CO" sz="1600" b="1" dirty="0">
                <a:solidFill>
                  <a:schemeClr val="accent5">
                    <a:lumMod val="75000"/>
                  </a:schemeClr>
                </a:solidFill>
                <a:latin typeface="Tempus Sans ITC" panose="04020404030D07020202" pitchFamily="82" charset="0"/>
              </a:rPr>
              <a:t>manipulando el virus o </a:t>
            </a:r>
            <a:r>
              <a:rPr lang="es-CO" sz="1600" b="1" dirty="0" smtClean="0">
                <a:solidFill>
                  <a:schemeClr val="accent5">
                    <a:lumMod val="75000"/>
                  </a:schemeClr>
                </a:solidFill>
                <a:latin typeface="Tempus Sans ITC" panose="04020404030D07020202" pitchFamily="82" charset="0"/>
              </a:rPr>
              <a:t> con animales </a:t>
            </a:r>
            <a:r>
              <a:rPr lang="es-CO" sz="1600" b="1" dirty="0">
                <a:solidFill>
                  <a:schemeClr val="accent5">
                    <a:lumMod val="75000"/>
                  </a:schemeClr>
                </a:solidFill>
                <a:latin typeface="Tempus Sans ITC" panose="04020404030D07020202" pitchFamily="82" charset="0"/>
              </a:rPr>
              <a:t>salvajes con posibilidad de estar </a:t>
            </a:r>
            <a:r>
              <a:rPr lang="es-CO" sz="1600" b="1" dirty="0" smtClean="0">
                <a:solidFill>
                  <a:schemeClr val="accent5">
                    <a:lumMod val="75000"/>
                  </a:schemeClr>
                </a:solidFill>
                <a:latin typeface="Tempus Sans ITC" panose="04020404030D07020202" pitchFamily="82" charset="0"/>
              </a:rPr>
              <a:t>infectados</a:t>
            </a:r>
            <a:r>
              <a:rPr lang="es-CO" sz="1600" b="1" dirty="0">
                <a:solidFill>
                  <a:schemeClr val="accent5">
                    <a:lumMod val="75000"/>
                  </a:schemeClr>
                </a:solidFill>
                <a:latin typeface="Tempus Sans ITC" panose="04020404030D07020202" pitchFamily="82" charset="0"/>
              </a:rPr>
              <a:t>,</a:t>
            </a:r>
            <a:r>
              <a:rPr lang="es-CO" sz="1600" b="1" dirty="0" smtClean="0">
                <a:solidFill>
                  <a:schemeClr val="accent5">
                    <a:lumMod val="75000"/>
                  </a:schemeClr>
                </a:solidFill>
                <a:latin typeface="Tempus Sans ITC" panose="04020404030D07020202" pitchFamily="82" charset="0"/>
              </a:rPr>
              <a:t> </a:t>
            </a:r>
            <a:r>
              <a:rPr lang="es-CO" sz="1600" b="1" dirty="0">
                <a:solidFill>
                  <a:schemeClr val="accent5">
                    <a:lumMod val="75000"/>
                  </a:schemeClr>
                </a:solidFill>
                <a:latin typeface="Tempus Sans ITC" panose="04020404030D07020202" pitchFamily="82" charset="0"/>
              </a:rPr>
              <a:t>se recomienda la determinación de anticuerpos neutralizantes a intervalos de 6 </a:t>
            </a:r>
            <a:r>
              <a:rPr lang="es-CO" sz="1600" dirty="0">
                <a:solidFill>
                  <a:schemeClr val="accent5">
                    <a:lumMod val="75000"/>
                  </a:schemeClr>
                </a:solidFill>
                <a:latin typeface="Tempus Sans ITC" panose="04020404030D07020202" pitchFamily="82" charset="0"/>
              </a:rPr>
              <a:t>meses.</a:t>
            </a:r>
          </a:p>
          <a:p>
            <a:endParaRPr lang="es-CO" dirty="0">
              <a:solidFill>
                <a:schemeClr val="tx2">
                  <a:lumMod val="60000"/>
                  <a:lumOff val="40000"/>
                </a:schemeClr>
              </a:solidFill>
              <a:latin typeface="Tempus Sans ITC" panose="04020404030D07020202" pitchFamily="82" charset="0"/>
            </a:endParaRPr>
          </a:p>
        </p:txBody>
      </p:sp>
      <p:sp>
        <p:nvSpPr>
          <p:cNvPr id="6" name="5 CuadroTexto"/>
          <p:cNvSpPr txBox="1"/>
          <p:nvPr/>
        </p:nvSpPr>
        <p:spPr>
          <a:xfrm>
            <a:off x="395536" y="294791"/>
            <a:ext cx="6589956" cy="1043247"/>
          </a:xfrm>
          <a:prstGeom prst="rect">
            <a:avLst/>
          </a:prstGeom>
          <a:noFill/>
        </p:spPr>
        <p:txBody>
          <a:bodyPr wrap="square" rtlCol="0">
            <a:prstTxWarp prst="textDoubleWave1">
              <a:avLst/>
            </a:prstTxWarp>
            <a:spAutoFit/>
          </a:bodyPr>
          <a:lstStyle/>
          <a:p>
            <a:pPr algn="ctr"/>
            <a:r>
              <a:rPr lang="es-CO" sz="2400" dirty="0" smtClean="0">
                <a:ln>
                  <a:solidFill>
                    <a:srgbClr val="3840E8"/>
                  </a:solidFill>
                </a:ln>
                <a:solidFill>
                  <a:srgbClr val="00B0F0"/>
                </a:solidFill>
                <a:effectLst>
                  <a:reflection blurRad="6350" stA="60000" endA="900" endPos="60000" dist="29997" dir="5400000" sy="-100000" algn="bl" rotWithShape="0"/>
                </a:effectLst>
                <a:latin typeface="Showcard Gothic" panose="04020904020102020604" pitchFamily="82" charset="0"/>
              </a:rPr>
              <a:t>A</a:t>
            </a:r>
            <a:r>
              <a:rPr lang="es-CO" sz="2400" dirty="0" smtClean="0">
                <a:ln>
                  <a:solidFill>
                    <a:srgbClr val="3840E8"/>
                  </a:solidFill>
                </a:ln>
                <a:solidFill>
                  <a:srgbClr val="7030A0"/>
                </a:solidFill>
                <a:effectLst>
                  <a:reflection blurRad="6350" stA="60000" endA="900" endPos="60000" dist="29997" dir="5400000" sy="-100000" algn="bl" rotWithShape="0"/>
                </a:effectLst>
                <a:latin typeface="Showcard Gothic" panose="04020904020102020604" pitchFamily="82" charset="0"/>
              </a:rPr>
              <a:t>PLICACIÓN DE LA VACUNA  CONTRA LA RABIA</a:t>
            </a:r>
            <a:endParaRPr lang="es-CO" sz="2400" dirty="0">
              <a:ln>
                <a:solidFill>
                  <a:srgbClr val="3840E8"/>
                </a:solidFill>
              </a:ln>
              <a:solidFill>
                <a:srgbClr val="7030A0"/>
              </a:solidFill>
              <a:effectLst>
                <a:reflection blurRad="6350" stA="60000" endA="900" endPos="60000" dist="29997" dir="5400000" sy="-100000" algn="bl" rotWithShape="0"/>
              </a:effectLst>
              <a:latin typeface="Showcard Gothic" panose="04020904020102020604" pitchFamily="82"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229200"/>
            <a:ext cx="1948646" cy="14108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662" y="5269763"/>
            <a:ext cx="2797152" cy="13486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08" y="5364242"/>
            <a:ext cx="2131690" cy="14608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926" y="238289"/>
            <a:ext cx="1925101" cy="162170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11" name="10 Conector recto de flecha"/>
          <p:cNvCxnSpPr/>
          <p:nvPr/>
        </p:nvCxnSpPr>
        <p:spPr>
          <a:xfrm>
            <a:off x="2533998" y="5934626"/>
            <a:ext cx="66985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4" name="13 Conector recto de flecha"/>
          <p:cNvCxnSpPr>
            <a:endCxn id="3" idx="1"/>
          </p:cNvCxnSpPr>
          <p:nvPr/>
        </p:nvCxnSpPr>
        <p:spPr>
          <a:xfrm flipV="1">
            <a:off x="5995814" y="5934626"/>
            <a:ext cx="736426" cy="37167"/>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477468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19" y="476672"/>
            <a:ext cx="8568953" cy="4062651"/>
          </a:xfrm>
          <a:prstGeom prst="rect">
            <a:avLst/>
          </a:prstGeom>
          <a:noFill/>
        </p:spPr>
        <p:txBody>
          <a:bodyPr wrap="square" rtlCol="0">
            <a:spAutoFit/>
          </a:bodyPr>
          <a:lstStyle/>
          <a:p>
            <a:pPr marL="285750" indent="-285750">
              <a:buFont typeface="Wingdings" panose="05000000000000000000" pitchFamily="2" charset="2"/>
              <a:buChar char="v"/>
            </a:pPr>
            <a:r>
              <a:rPr lang="es-CO" b="1" dirty="0">
                <a:solidFill>
                  <a:srgbClr val="FF00FF"/>
                </a:solidFill>
                <a:effectLst>
                  <a:outerShdw blurRad="38100" dist="38100" dir="2700000" algn="tl">
                    <a:srgbClr val="000000">
                      <a:alpha val="43137"/>
                    </a:srgbClr>
                  </a:outerShdw>
                </a:effectLst>
                <a:latin typeface="Segoe Script" panose="020B0504020000000003" pitchFamily="34" charset="0"/>
              </a:rPr>
              <a:t>VACUNACION   POST-EXPOSICION </a:t>
            </a:r>
          </a:p>
          <a:p>
            <a:endParaRPr lang="es-CO" dirty="0">
              <a:solidFill>
                <a:srgbClr val="C00000"/>
              </a:solidFill>
              <a:latin typeface="Tempus Sans ITC" panose="04020404030D07020202" pitchFamily="82" charset="0"/>
            </a:endParaRPr>
          </a:p>
          <a:p>
            <a:pPr marL="285750" indent="-285750">
              <a:buFont typeface="Wingdings" panose="05000000000000000000" pitchFamily="2" charset="2"/>
              <a:buChar char="Ø"/>
            </a:pPr>
            <a:r>
              <a:rPr lang="es-CO" b="1" dirty="0" smtClean="0">
                <a:solidFill>
                  <a:srgbClr val="FF00FF"/>
                </a:solidFill>
                <a:latin typeface="Tempus Sans ITC" panose="04020404030D07020202" pitchFamily="82" charset="0"/>
              </a:rPr>
              <a:t>L</a:t>
            </a:r>
            <a:r>
              <a:rPr lang="es-CO" sz="1600" b="1" dirty="0" smtClean="0">
                <a:solidFill>
                  <a:srgbClr val="C00000"/>
                </a:solidFill>
                <a:latin typeface="Tempus Sans ITC" panose="04020404030D07020202" pitchFamily="82" charset="0"/>
              </a:rPr>
              <a:t>a </a:t>
            </a:r>
            <a:r>
              <a:rPr lang="es-CO" sz="1600" b="1" dirty="0">
                <a:solidFill>
                  <a:srgbClr val="C00000"/>
                </a:solidFill>
                <a:latin typeface="Tempus Sans ITC" panose="04020404030D07020202" pitchFamily="82" charset="0"/>
              </a:rPr>
              <a:t>vacuna después de la exposición se aplica en cualquier persona que haya sido mordida por un animal o haya estado expuesta por cualquier otro medio a la rabia. </a:t>
            </a:r>
            <a:endParaRPr lang="es-CO" sz="1600" b="1" dirty="0" smtClean="0">
              <a:solidFill>
                <a:srgbClr val="C00000"/>
              </a:solidFill>
              <a:latin typeface="Tempus Sans ITC" panose="04020404030D07020202" pitchFamily="82" charset="0"/>
            </a:endParaRPr>
          </a:p>
          <a:p>
            <a:pPr marL="285750" indent="-285750">
              <a:buFont typeface="Wingdings" panose="05000000000000000000" pitchFamily="2" charset="2"/>
              <a:buChar char="Ø"/>
            </a:pPr>
            <a:r>
              <a:rPr lang="es-CO" sz="2000" b="1" dirty="0" smtClean="0">
                <a:solidFill>
                  <a:schemeClr val="tx2">
                    <a:lumMod val="60000"/>
                    <a:lumOff val="40000"/>
                  </a:schemeClr>
                </a:solidFill>
                <a:latin typeface="Tempus Sans ITC" panose="04020404030D07020202" pitchFamily="82" charset="0"/>
              </a:rPr>
              <a:t>E</a:t>
            </a:r>
            <a:r>
              <a:rPr lang="es-CO" sz="1600" b="1" dirty="0" smtClean="0">
                <a:solidFill>
                  <a:srgbClr val="C00000"/>
                </a:solidFill>
                <a:latin typeface="Tempus Sans ITC" panose="04020404030D07020202" pitchFamily="82" charset="0"/>
              </a:rPr>
              <a:t>sta </a:t>
            </a:r>
            <a:r>
              <a:rPr lang="es-CO" sz="1600" b="1" dirty="0">
                <a:solidFill>
                  <a:srgbClr val="C00000"/>
                </a:solidFill>
                <a:latin typeface="Tempus Sans ITC" panose="04020404030D07020202" pitchFamily="82" charset="0"/>
              </a:rPr>
              <a:t>vacunación incluye cinco dosis de la vacuna contra la rabia</a:t>
            </a:r>
            <a:r>
              <a:rPr lang="es-CO" sz="1600" b="1" dirty="0" smtClean="0">
                <a:solidFill>
                  <a:srgbClr val="C00000"/>
                </a:solidFill>
                <a:latin typeface="Tempus Sans ITC" panose="04020404030D07020202" pitchFamily="82" charset="0"/>
              </a:rPr>
              <a:t>.</a:t>
            </a:r>
          </a:p>
          <a:p>
            <a:r>
              <a:rPr lang="es-CO" sz="1600" b="1" dirty="0" smtClean="0">
                <a:solidFill>
                  <a:srgbClr val="C00000"/>
                </a:solidFill>
                <a:latin typeface="Tempus Sans ITC" panose="04020404030D07020202" pitchFamily="82" charset="0"/>
              </a:rPr>
              <a:t> </a:t>
            </a:r>
            <a:r>
              <a:rPr lang="es-CO" sz="1600" b="1" dirty="0">
                <a:solidFill>
                  <a:srgbClr val="C00000"/>
                </a:solidFill>
                <a:latin typeface="Tempus Sans ITC" panose="04020404030D07020202" pitchFamily="82" charset="0"/>
              </a:rPr>
              <a:t>Una dosis se aplica inmediatamente después de la exposición y, luego, se aplican cuatro dosis adicionales al tercer, séptimo, decimocuarto y vigésimo octavo día. </a:t>
            </a:r>
            <a:endParaRPr lang="es-CO" sz="1600" b="1" dirty="0" smtClean="0">
              <a:solidFill>
                <a:srgbClr val="C00000"/>
              </a:solidFill>
              <a:latin typeface="Tempus Sans ITC" panose="04020404030D07020202" pitchFamily="82" charset="0"/>
            </a:endParaRPr>
          </a:p>
          <a:p>
            <a:endParaRPr lang="es-CO" sz="1600" b="1" dirty="0">
              <a:solidFill>
                <a:srgbClr val="C00000"/>
              </a:solidFill>
              <a:latin typeface="Tempus Sans ITC" panose="04020404030D07020202" pitchFamily="82" charset="0"/>
            </a:endParaRPr>
          </a:p>
          <a:p>
            <a:pPr marL="285750" indent="-285750">
              <a:buFont typeface="Wingdings" panose="05000000000000000000" pitchFamily="2" charset="2"/>
              <a:buChar char="Ø"/>
            </a:pPr>
            <a:r>
              <a:rPr lang="es-CO" sz="2000" b="1" dirty="0" smtClean="0">
                <a:solidFill>
                  <a:schemeClr val="accent2">
                    <a:lumMod val="60000"/>
                    <a:lumOff val="40000"/>
                  </a:schemeClr>
                </a:solidFill>
                <a:latin typeface="Tempus Sans ITC" panose="04020404030D07020202" pitchFamily="82" charset="0"/>
              </a:rPr>
              <a:t>A</a:t>
            </a:r>
            <a:r>
              <a:rPr lang="es-CO" sz="1600" b="1" dirty="0" smtClean="0">
                <a:solidFill>
                  <a:srgbClr val="C00000"/>
                </a:solidFill>
                <a:latin typeface="Tempus Sans ITC" panose="04020404030D07020202" pitchFamily="82" charset="0"/>
              </a:rPr>
              <a:t>demás</a:t>
            </a:r>
            <a:r>
              <a:rPr lang="es-CO" sz="1600" b="1" dirty="0">
                <a:solidFill>
                  <a:srgbClr val="C00000"/>
                </a:solidFill>
                <a:latin typeface="Tempus Sans ITC" panose="04020404030D07020202" pitchFamily="82" charset="0"/>
              </a:rPr>
              <a:t>, se </a:t>
            </a:r>
            <a:r>
              <a:rPr lang="es-CO" sz="1600" b="1" dirty="0" smtClean="0">
                <a:solidFill>
                  <a:srgbClr val="C00000"/>
                </a:solidFill>
                <a:latin typeface="Tempus Sans ITC" panose="04020404030D07020202" pitchFamily="82" charset="0"/>
              </a:rPr>
              <a:t> </a:t>
            </a:r>
            <a:r>
              <a:rPr lang="es-CO" sz="1600" b="1" dirty="0">
                <a:solidFill>
                  <a:srgbClr val="C00000"/>
                </a:solidFill>
                <a:latin typeface="Tempus Sans ITC" panose="04020404030D07020202" pitchFamily="82" charset="0"/>
              </a:rPr>
              <a:t>administrar una inyección de inmunoglobulina (IG) junto con la primera dosis de la vacuna. Las personas que ya fueron vacunadas anteriormente, reciben dos dosis. Una dosis se aplica inmediatamente después de la exposición y la otra, al tercer día. No es necesario suministrar IG a quienes ya hayan recibido la vacuna.</a:t>
            </a:r>
          </a:p>
          <a:p>
            <a:endParaRPr lang="es-CO" sz="1600" b="1" dirty="0">
              <a:solidFill>
                <a:srgbClr val="C00000"/>
              </a:solidFill>
              <a:latin typeface="Tempus Sans ITC" panose="04020404030D07020202" pitchFamily="82" charset="0"/>
            </a:endParaRPr>
          </a:p>
          <a:p>
            <a:pPr marL="285750" indent="-285750">
              <a:buFont typeface="Wingdings" panose="05000000000000000000" pitchFamily="2" charset="2"/>
              <a:buChar char="Ø"/>
            </a:pPr>
            <a:r>
              <a:rPr lang="es-CO" sz="2000" b="1" dirty="0">
                <a:solidFill>
                  <a:srgbClr val="FFFF00"/>
                </a:solidFill>
                <a:latin typeface="Tempus Sans ITC" panose="04020404030D07020202" pitchFamily="82" charset="0"/>
              </a:rPr>
              <a:t>L</a:t>
            </a:r>
            <a:r>
              <a:rPr lang="es-CO" sz="1600" b="1" dirty="0">
                <a:solidFill>
                  <a:srgbClr val="C00000"/>
                </a:solidFill>
                <a:latin typeface="Tempus Sans ITC" panose="04020404030D07020202" pitchFamily="82" charset="0"/>
              </a:rPr>
              <a:t>a administración de un tratamiento eficaz poco después de la exposición </a:t>
            </a:r>
            <a:r>
              <a:rPr lang="es-CO" sz="1600" b="1" dirty="0" smtClean="0">
                <a:solidFill>
                  <a:srgbClr val="C00000"/>
                </a:solidFill>
                <a:latin typeface="Tempus Sans ITC" panose="04020404030D07020202" pitchFamily="82" charset="0"/>
              </a:rPr>
              <a:t>en </a:t>
            </a:r>
            <a:r>
              <a:rPr lang="es-CO" sz="1600" b="1" dirty="0">
                <a:solidFill>
                  <a:srgbClr val="C00000"/>
                </a:solidFill>
                <a:latin typeface="Tempus Sans ITC" panose="04020404030D07020202" pitchFamily="82" charset="0"/>
              </a:rPr>
              <a:t>los días siguientes, y cuanto antes </a:t>
            </a:r>
            <a:r>
              <a:rPr lang="es-CO" sz="1600" b="1" dirty="0" smtClean="0">
                <a:solidFill>
                  <a:srgbClr val="C00000"/>
                </a:solidFill>
                <a:latin typeface="Tempus Sans ITC" panose="04020404030D07020202" pitchFamily="82" charset="0"/>
              </a:rPr>
              <a:t>mejor, puede </a:t>
            </a:r>
            <a:r>
              <a:rPr lang="es-CO" sz="1600" b="1" dirty="0">
                <a:solidFill>
                  <a:srgbClr val="C00000"/>
                </a:solidFill>
                <a:latin typeface="Tempus Sans ITC" panose="04020404030D07020202" pitchFamily="82" charset="0"/>
              </a:rPr>
              <a:t>prevenir la aparición de síntomas y la muerte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767976"/>
            <a:ext cx="2205842" cy="175736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890575"/>
            <a:ext cx="2736304" cy="1512168"/>
          </a:xfrm>
          <a:prstGeom prst="rect">
            <a:avLst/>
          </a:prstGeom>
          <a:ln w="889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888192"/>
            <a:ext cx="2520280" cy="16371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0"/>
            <a:ext cx="1728192" cy="110256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6 Conector recto de flecha"/>
          <p:cNvCxnSpPr/>
          <p:nvPr/>
        </p:nvCxnSpPr>
        <p:spPr>
          <a:xfrm>
            <a:off x="2843808" y="5517232"/>
            <a:ext cx="72008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9" name="8 Conector recto de flecha"/>
          <p:cNvCxnSpPr/>
          <p:nvPr/>
        </p:nvCxnSpPr>
        <p:spPr>
          <a:xfrm>
            <a:off x="6444208" y="5517232"/>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03953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332656"/>
            <a:ext cx="7776864" cy="6494085"/>
          </a:xfrm>
          <a:prstGeom prst="rect">
            <a:avLst/>
          </a:prstGeom>
          <a:solidFill>
            <a:schemeClr val="bg2">
              <a:lumMod val="10000"/>
            </a:schemeClr>
          </a:solidFill>
        </p:spPr>
        <p:txBody>
          <a:bodyPr wrap="square" rtlCol="0">
            <a:spAutoFit/>
          </a:bodyPr>
          <a:lstStyle/>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CAMPO ALTO</a:t>
            </a:r>
          </a:p>
          <a:p>
            <a:pPr algn="ctr"/>
            <a:endParaRPr lang="es-CO" sz="320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endParaRPr>
          </a:p>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PROFESORA:CLAUDIA SEGUANES</a:t>
            </a:r>
          </a:p>
          <a:p>
            <a:pPr algn="ctr"/>
            <a:endPar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endParaRPr>
          </a:p>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JENNIFER SANCHEZ TORRES</a:t>
            </a:r>
          </a:p>
          <a:p>
            <a:pPr algn="ctr"/>
            <a:endPar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endParaRPr>
          </a:p>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ADINISTRACION EN SALUD II</a:t>
            </a:r>
          </a:p>
          <a:p>
            <a:pPr algn="ctr"/>
            <a:endPar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endParaRPr>
          </a:p>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TEUSAQUILLO</a:t>
            </a:r>
          </a:p>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JORNADA MAÑANA</a:t>
            </a:r>
          </a:p>
          <a:p>
            <a:pPr algn="ctr"/>
            <a:endPar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endParaRPr>
          </a:p>
          <a:p>
            <a:pPr algn="ctr"/>
            <a:r>
              <a:rPr lang="es-CO" sz="3200" dirty="0" smtClean="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reflection blurRad="6350" stA="55000" endA="50" endPos="85000" dist="60007" dir="5400000" sy="-100000" algn="bl" rotWithShape="0"/>
                </a:effectLst>
                <a:latin typeface="Showcard Gothic" panose="04020904020102020604" pitchFamily="82" charset="0"/>
              </a:rPr>
              <a:t>BOGOA D.C</a:t>
            </a:r>
            <a:r>
              <a:rPr lang="es-CO" sz="3200" dirty="0" smtClean="0">
                <a:effectLst>
                  <a:reflection blurRad="6350" stA="55000" endA="50" endPos="85000" dist="60007" dir="5400000" sy="-100000" algn="bl" rotWithShape="0"/>
                </a:effectLst>
              </a:rPr>
              <a:t>.</a:t>
            </a:r>
          </a:p>
          <a:p>
            <a:pPr algn="ctr"/>
            <a:endParaRPr lang="es-CO" sz="3200" dirty="0">
              <a:effectLst>
                <a:reflection blurRad="6350" stA="55000" endA="50" endPos="85000" dist="60007" dir="5400000" sy="-100000" algn="bl" rotWithShape="0"/>
              </a:effectLst>
            </a:endParaRPr>
          </a:p>
        </p:txBody>
      </p:sp>
    </p:spTree>
    <p:extLst>
      <p:ext uri="{BB962C8B-B14F-4D97-AF65-F5344CB8AC3E}">
        <p14:creationId xmlns:p14="http://schemas.microsoft.com/office/powerpoint/2010/main" val="648499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785</TotalTime>
  <Words>902</Words>
  <Application>Microsoft Office PowerPoint</Application>
  <PresentationFormat>Presentación en pantalla (4:3)</PresentationFormat>
  <Paragraphs>62</Paragraphs>
  <Slides>7</Slides>
  <Notes>1</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Papel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dc:creator>
  <cp:lastModifiedBy>Usuario</cp:lastModifiedBy>
  <cp:revision>57</cp:revision>
  <dcterms:created xsi:type="dcterms:W3CDTF">2014-09-27T23:28:31Z</dcterms:created>
  <dcterms:modified xsi:type="dcterms:W3CDTF">2014-09-28T22:48:16Z</dcterms:modified>
</cp:coreProperties>
</file>