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0" d="100"/>
          <a:sy n="50" d="100"/>
        </p:scale>
        <p:origin x="-1272" y="-4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72679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EB30A870-512B-493B-8256-ED33CF8CAACD}" type="datetimeFigureOut">
              <a:rPr lang="es-CO" smtClean="0"/>
              <a:t>28/09/2014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885839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4276782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87338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1747960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05996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591349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1666366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378554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1918008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B30A870-512B-493B-8256-ED33CF8CAACD}" type="datetimeFigureOut">
              <a:rPr lang="es-CO" smtClean="0"/>
              <a:t>28/09/2014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805868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30A870-512B-493B-8256-ED33CF8CAACD}" type="datetimeFigureOut">
              <a:rPr lang="es-CO" smtClean="0"/>
              <a:t>28/09/2014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3885266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B30A870-512B-493B-8256-ED33CF8CAACD}" type="datetimeFigureOut">
              <a:rPr lang="es-CO" smtClean="0"/>
              <a:t>28/09/2014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17366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B30A870-512B-493B-8256-ED33CF8CAACD}" type="datetimeFigureOut">
              <a:rPr lang="es-CO" smtClean="0"/>
              <a:t>28/09/2014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2900421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30A870-512B-493B-8256-ED33CF8CAACD}" type="datetimeFigureOut">
              <a:rPr lang="es-CO" smtClean="0"/>
              <a:t>28/09/2014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983550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B30A870-512B-493B-8256-ED33CF8CAACD}" type="datetimeFigureOut">
              <a:rPr lang="es-CO" smtClean="0"/>
              <a:t>28/09/2014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3196238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B30A870-512B-493B-8256-ED33CF8CAACD}" type="datetimeFigureOut">
              <a:rPr lang="es-CO" smtClean="0"/>
              <a:t>28/09/2014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1A01332-84FB-42D5-B432-A0FAE6B01004}" type="slidenum">
              <a:rPr lang="es-CO" smtClean="0"/>
              <a:t>‹Nº›</a:t>
            </a:fld>
            <a:endParaRPr lang="es-CO"/>
          </a:p>
        </p:txBody>
      </p:sp>
    </p:spTree>
    <p:extLst>
      <p:ext uri="{BB962C8B-B14F-4D97-AF65-F5344CB8AC3E}">
        <p14:creationId xmlns:p14="http://schemas.microsoft.com/office/powerpoint/2010/main" val="1555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B30A870-512B-493B-8256-ED33CF8CAACD}" type="datetimeFigureOut">
              <a:rPr lang="es-CO" smtClean="0"/>
              <a:t>28/09/2014</a:t>
            </a:fld>
            <a:endParaRPr lang="es-CO"/>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CO"/>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1A01332-84FB-42D5-B432-A0FAE6B01004}" type="slidenum">
              <a:rPr lang="es-CO" smtClean="0"/>
              <a:t>‹Nº›</a:t>
            </a:fld>
            <a:endParaRPr lang="es-CO"/>
          </a:p>
        </p:txBody>
      </p:sp>
    </p:spTree>
    <p:extLst>
      <p:ext uri="{BB962C8B-B14F-4D97-AF65-F5344CB8AC3E}">
        <p14:creationId xmlns:p14="http://schemas.microsoft.com/office/powerpoint/2010/main" val="23537656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45107" y="334852"/>
            <a:ext cx="8825658" cy="1300766"/>
          </a:xfrm>
        </p:spPr>
        <p:txBody>
          <a:bodyPr>
            <a:normAutofit fontScale="90000"/>
          </a:bodyPr>
          <a:lstStyle/>
          <a:p>
            <a:pPr algn="ctr"/>
            <a:r>
              <a:rPr lang="es-CO" dirty="0" smtClean="0">
                <a:solidFill>
                  <a:schemeClr val="accent1">
                    <a:lumMod val="60000"/>
                    <a:lumOff val="40000"/>
                  </a:schemeClr>
                </a:solidFill>
              </a:rPr>
              <a:t>La vacuna contra la rubeola</a:t>
            </a:r>
            <a:endParaRPr lang="es-CO" dirty="0">
              <a:solidFill>
                <a:schemeClr val="accent1">
                  <a:lumMod val="60000"/>
                  <a:lumOff val="40000"/>
                </a:schemeClr>
              </a:solidFill>
            </a:endParaRPr>
          </a:p>
        </p:txBody>
      </p:sp>
      <p:sp>
        <p:nvSpPr>
          <p:cNvPr id="3" name="Subtítulo 2"/>
          <p:cNvSpPr>
            <a:spLocks noGrp="1"/>
          </p:cNvSpPr>
          <p:nvPr>
            <p:ph type="subTitle" idx="1"/>
          </p:nvPr>
        </p:nvSpPr>
        <p:spPr>
          <a:xfrm>
            <a:off x="1245107" y="1635618"/>
            <a:ext cx="8825658" cy="4958366"/>
          </a:xfrm>
        </p:spPr>
        <p:txBody>
          <a:bodyPr/>
          <a:lstStyle/>
          <a:p>
            <a:r>
              <a:rPr lang="es-CO" dirty="0" smtClean="0">
                <a:solidFill>
                  <a:schemeClr val="tx1"/>
                </a:solidFill>
              </a:rPr>
              <a:t>¿Qué es la rubeola ?</a:t>
            </a:r>
          </a:p>
          <a:p>
            <a:r>
              <a:rPr lang="es-CO" dirty="0" smtClean="0">
                <a:solidFill>
                  <a:schemeClr val="tx1"/>
                </a:solidFill>
              </a:rPr>
              <a:t>¿ Para que sirve la vacuna ?</a:t>
            </a:r>
          </a:p>
          <a:p>
            <a:r>
              <a:rPr lang="es-CO" dirty="0" smtClean="0">
                <a:solidFill>
                  <a:schemeClr val="tx1"/>
                </a:solidFill>
              </a:rPr>
              <a:t>¿ Cuando debe recibir mi hijo la vacuna?</a:t>
            </a:r>
            <a:endParaRPr lang="es-CO" dirty="0">
              <a:solidFill>
                <a:schemeClr val="tx1"/>
              </a:solidFill>
            </a:endParaRPr>
          </a:p>
          <a:p>
            <a:r>
              <a:rPr lang="es-CO" dirty="0" smtClean="0">
                <a:solidFill>
                  <a:schemeClr val="tx1"/>
                </a:solidFill>
              </a:rPr>
              <a:t>¿ E s segura la vacuna? </a:t>
            </a:r>
            <a:endParaRPr lang="es-CO" dirty="0">
              <a:solidFill>
                <a:schemeClr val="tx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8545" y="3992451"/>
            <a:ext cx="2494209" cy="2320880"/>
          </a:xfrm>
          <a:prstGeom prst="rect">
            <a:avLst/>
          </a:prstGeom>
        </p:spPr>
      </p:pic>
      <p:pic>
        <p:nvPicPr>
          <p:cNvPr id="5" name="Imagen 4"/>
          <p:cNvPicPr>
            <a:picLocks noChangeAspect="1"/>
          </p:cNvPicPr>
          <p:nvPr/>
        </p:nvPicPr>
        <p:blipFill>
          <a:blip r:embed="rId3"/>
          <a:stretch>
            <a:fillRect/>
          </a:stretch>
        </p:blipFill>
        <p:spPr>
          <a:xfrm>
            <a:off x="7572777" y="3992451"/>
            <a:ext cx="2605960" cy="2215166"/>
          </a:xfrm>
          <a:prstGeom prst="rect">
            <a:avLst/>
          </a:prstGeom>
        </p:spPr>
      </p:pic>
    </p:spTree>
    <p:extLst>
      <p:ext uri="{BB962C8B-B14F-4D97-AF65-F5344CB8AC3E}">
        <p14:creationId xmlns:p14="http://schemas.microsoft.com/office/powerpoint/2010/main" val="2503508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1803043"/>
            <a:ext cx="8534400" cy="3799268"/>
          </a:xfrm>
        </p:spPr>
        <p:txBody>
          <a:bodyPr>
            <a:normAutofit/>
          </a:bodyPr>
          <a:lstStyle/>
          <a:p>
            <a:r>
              <a:rPr lang="es-CO" sz="2400" dirty="0"/>
              <a:t>La </a:t>
            </a:r>
            <a:r>
              <a:rPr lang="es-CO" sz="2800" dirty="0"/>
              <a:t>rubéola</a:t>
            </a:r>
            <a:r>
              <a:rPr lang="es-CO" sz="2400" dirty="0"/>
              <a:t>, a veces llamada “sarampión alemán” es una enfermedad causada por un virus que produce fiebre y sarpullido. La infección normalmente es leve, pero si una mujer embarazada se contagia del virus, puede causar defectos de nacimiento graves para su bebe. La vacuna MMR protege contra la rubéola.</a:t>
            </a:r>
          </a:p>
        </p:txBody>
      </p:sp>
      <p:sp>
        <p:nvSpPr>
          <p:cNvPr id="3" name="Marcador de contenido 2"/>
          <p:cNvSpPr>
            <a:spLocks noGrp="1"/>
          </p:cNvSpPr>
          <p:nvPr>
            <p:ph idx="1"/>
          </p:nvPr>
        </p:nvSpPr>
        <p:spPr>
          <a:xfrm>
            <a:off x="684212" y="685800"/>
            <a:ext cx="8534400" cy="1014211"/>
          </a:xfrm>
        </p:spPr>
        <p:txBody>
          <a:bodyPr>
            <a:normAutofit/>
          </a:bodyPr>
          <a:lstStyle/>
          <a:p>
            <a:pPr marL="0" indent="0" algn="ctr">
              <a:buNone/>
            </a:pPr>
            <a:r>
              <a:rPr lang="es-CO" sz="4400" dirty="0" smtClean="0">
                <a:solidFill>
                  <a:schemeClr val="accent1">
                    <a:lumMod val="60000"/>
                    <a:lumOff val="40000"/>
                  </a:schemeClr>
                </a:solidFill>
              </a:rPr>
              <a:t>¿ QUE ES LA </a:t>
            </a:r>
            <a:r>
              <a:rPr lang="es-CO" sz="4400" dirty="0" smtClean="0">
                <a:solidFill>
                  <a:schemeClr val="accent1">
                    <a:lumMod val="60000"/>
                    <a:lumOff val="40000"/>
                  </a:schemeClr>
                </a:solidFill>
              </a:rPr>
              <a:t>RUBEOLA</a:t>
            </a:r>
            <a:endParaRPr lang="es-CO" sz="4400" dirty="0">
              <a:solidFill>
                <a:schemeClr val="accent1">
                  <a:lumMod val="60000"/>
                  <a:lumOff val="40000"/>
                </a:schemeClr>
              </a:solidFill>
            </a:endParaRPr>
          </a:p>
        </p:txBody>
      </p:sp>
    </p:spTree>
    <p:extLst>
      <p:ext uri="{BB962C8B-B14F-4D97-AF65-F5344CB8AC3E}">
        <p14:creationId xmlns:p14="http://schemas.microsoft.com/office/powerpoint/2010/main" val="2186917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1893194"/>
            <a:ext cx="8534400" cy="4101205"/>
          </a:xfrm>
        </p:spPr>
        <p:txBody>
          <a:bodyPr>
            <a:noAutofit/>
          </a:bodyPr>
          <a:lstStyle/>
          <a:p>
            <a:r>
              <a:rPr lang="es-CO" sz="2800" dirty="0"/>
              <a:t>La vacuna MMR es una inyección que incluye vacunas contra tres enfermedades: sarampión, paperas y rubéola. La vacuna contra la rubéola protege a los niños preparando sus cuerpos para luchar contra el virus de la rubéola. Casi todos los niños que se ponen dos dosis de la vacuna MMR (al menos 95 en 100) quedarán protegidos contra la rubéola.</a:t>
            </a:r>
          </a:p>
        </p:txBody>
      </p:sp>
      <p:sp>
        <p:nvSpPr>
          <p:cNvPr id="3" name="Marcador de contenido 2"/>
          <p:cNvSpPr>
            <a:spLocks noGrp="1"/>
          </p:cNvSpPr>
          <p:nvPr>
            <p:ph idx="1"/>
          </p:nvPr>
        </p:nvSpPr>
        <p:spPr>
          <a:xfrm>
            <a:off x="684212" y="685800"/>
            <a:ext cx="8534400" cy="949817"/>
          </a:xfrm>
        </p:spPr>
        <p:txBody>
          <a:bodyPr>
            <a:noAutofit/>
          </a:bodyPr>
          <a:lstStyle/>
          <a:p>
            <a:pPr algn="ctr"/>
            <a:r>
              <a:rPr lang="es-CO" sz="4400" dirty="0" smtClean="0">
                <a:solidFill>
                  <a:schemeClr val="accent1">
                    <a:lumMod val="60000"/>
                    <a:lumOff val="40000"/>
                  </a:schemeClr>
                </a:solidFill>
              </a:rPr>
              <a:t>¿ PARA QUE SIRVE LA VACUNA?</a:t>
            </a:r>
            <a:endParaRPr lang="es-CO" sz="4400" dirty="0">
              <a:solidFill>
                <a:schemeClr val="accent1">
                  <a:lumMod val="60000"/>
                  <a:lumOff val="40000"/>
                </a:schemeClr>
              </a:solidFill>
            </a:endParaRPr>
          </a:p>
        </p:txBody>
      </p:sp>
    </p:spTree>
    <p:extLst>
      <p:ext uri="{BB962C8B-B14F-4D97-AF65-F5344CB8AC3E}">
        <p14:creationId xmlns:p14="http://schemas.microsoft.com/office/powerpoint/2010/main" val="3479862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1893196"/>
            <a:ext cx="8534400" cy="4101204"/>
          </a:xfrm>
        </p:spPr>
        <p:txBody>
          <a:bodyPr>
            <a:normAutofit/>
          </a:bodyPr>
          <a:lstStyle/>
          <a:p>
            <a:r>
              <a:rPr lang="es-CO" sz="2400" dirty="0"/>
              <a:t>Para obtener la mayor protección, los niños necesitan dos dosis de la vacuna MMR a las siguientes edades:</a:t>
            </a:r>
            <a:br>
              <a:rPr lang="es-CO" sz="2400" dirty="0"/>
            </a:br>
            <a:r>
              <a:rPr lang="es-CO" sz="2400" dirty="0"/>
              <a:t>•La primera dosis entre los 12 y 15 meses de edad y</a:t>
            </a:r>
            <a:br>
              <a:rPr lang="es-CO" sz="2400" dirty="0"/>
            </a:br>
            <a:r>
              <a:rPr lang="es-CO" sz="2400" dirty="0"/>
              <a:t>•La segunda dosis entre 4 y 6 años de edad.</a:t>
            </a:r>
            <a:br>
              <a:rPr lang="es-CO" sz="2400" dirty="0"/>
            </a:br>
            <a:r>
              <a:rPr lang="es-CO" sz="2400" dirty="0"/>
              <a:t/>
            </a:r>
            <a:br>
              <a:rPr lang="es-CO" sz="2400" dirty="0"/>
            </a:br>
            <a:r>
              <a:rPr lang="es-CO" sz="2400" dirty="0"/>
              <a:t>Se puede dar la vacuna MMR al mismo tiempo que otras </a:t>
            </a:r>
            <a:r>
              <a:rPr lang="es-CO" sz="2400" dirty="0" smtClean="0"/>
              <a:t>vacunas.</a:t>
            </a:r>
            <a:r>
              <a:rPr lang="es-CO" sz="2400" dirty="0"/>
              <a:t/>
            </a:r>
            <a:br>
              <a:rPr lang="es-CO" sz="2400" dirty="0"/>
            </a:br>
            <a:endParaRPr lang="es-CO" sz="2400" dirty="0"/>
          </a:p>
        </p:txBody>
      </p:sp>
      <p:sp>
        <p:nvSpPr>
          <p:cNvPr id="3" name="Marcador de contenido 2"/>
          <p:cNvSpPr>
            <a:spLocks noGrp="1"/>
          </p:cNvSpPr>
          <p:nvPr>
            <p:ph idx="1"/>
          </p:nvPr>
        </p:nvSpPr>
        <p:spPr>
          <a:xfrm>
            <a:off x="684212" y="685801"/>
            <a:ext cx="8534400" cy="1207394"/>
          </a:xfrm>
        </p:spPr>
        <p:txBody>
          <a:bodyPr>
            <a:normAutofit fontScale="92500" lnSpcReduction="20000"/>
          </a:bodyPr>
          <a:lstStyle/>
          <a:p>
            <a:pPr marL="0" indent="0" algn="ctr">
              <a:buNone/>
            </a:pPr>
            <a:r>
              <a:rPr lang="es-CO" sz="4400" dirty="0" smtClean="0">
                <a:solidFill>
                  <a:schemeClr val="accent1">
                    <a:lumMod val="60000"/>
                    <a:lumOff val="40000"/>
                  </a:schemeClr>
                </a:solidFill>
              </a:rPr>
              <a:t>¿ CUANDO DEBE RECIBIR MI HIJO ESTA VACUNA?</a:t>
            </a:r>
            <a:endParaRPr lang="es-CO" sz="4400" dirty="0">
              <a:solidFill>
                <a:schemeClr val="accent1">
                  <a:lumMod val="60000"/>
                  <a:lumOff val="40000"/>
                </a:schemeClr>
              </a:solidFill>
            </a:endParaRPr>
          </a:p>
        </p:txBody>
      </p:sp>
      <p:pic>
        <p:nvPicPr>
          <p:cNvPr id="6" name="Imagen 5"/>
          <p:cNvPicPr>
            <a:picLocks noChangeAspect="1"/>
          </p:cNvPicPr>
          <p:nvPr/>
        </p:nvPicPr>
        <p:blipFill>
          <a:blip r:embed="rId2"/>
          <a:stretch>
            <a:fillRect/>
          </a:stretch>
        </p:blipFill>
        <p:spPr>
          <a:xfrm>
            <a:off x="9218612" y="3850783"/>
            <a:ext cx="2557105" cy="2442425"/>
          </a:xfrm>
          <a:prstGeom prst="rect">
            <a:avLst/>
          </a:prstGeom>
        </p:spPr>
      </p:pic>
    </p:spTree>
    <p:extLst>
      <p:ext uri="{BB962C8B-B14F-4D97-AF65-F5344CB8AC3E}">
        <p14:creationId xmlns:p14="http://schemas.microsoft.com/office/powerpoint/2010/main" val="3321291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22093" y="1828800"/>
            <a:ext cx="8534400" cy="4500450"/>
          </a:xfrm>
        </p:spPr>
        <p:txBody>
          <a:bodyPr>
            <a:normAutofit/>
          </a:bodyPr>
          <a:lstStyle/>
          <a:p>
            <a:r>
              <a:rPr lang="es-CO" sz="2000" dirty="0"/>
              <a:t>La vacuna MMR es muy segura y también es efectiva para prevenir la rubéola (también el sarampión y las paperas). Las vacunas, al igual que cualquier medicamento, pueden tener efectos secundarios. La mayoría de los niños que se ponen la vacuna MMR no tienen ningún efecto secundario. No obstante, los que ocurren normalmente son muy leves, tales como fiebre o sarpullido.</a:t>
            </a:r>
            <a:br>
              <a:rPr lang="es-CO" sz="2000" dirty="0"/>
            </a:br>
            <a:r>
              <a:rPr lang="es-CO" sz="2000" dirty="0"/>
              <a:t/>
            </a:r>
            <a:br>
              <a:rPr lang="es-CO" sz="2000" dirty="0"/>
            </a:br>
            <a:r>
              <a:rPr lang="es-CO" sz="2000" dirty="0"/>
              <a:t>La vacuna MMR se fabrica utilizando virus debilitados, que no le puede transmitir la rubéola, sarampión ni paperas a su hijo</a:t>
            </a:r>
            <a:br>
              <a:rPr lang="es-CO" sz="2000" dirty="0"/>
            </a:br>
            <a:endParaRPr lang="es-CO" sz="2000" dirty="0"/>
          </a:p>
        </p:txBody>
      </p:sp>
      <p:sp>
        <p:nvSpPr>
          <p:cNvPr id="3" name="Marcador de contenido 2"/>
          <p:cNvSpPr>
            <a:spLocks noGrp="1"/>
          </p:cNvSpPr>
          <p:nvPr>
            <p:ph idx="1"/>
          </p:nvPr>
        </p:nvSpPr>
        <p:spPr>
          <a:xfrm>
            <a:off x="684212" y="685801"/>
            <a:ext cx="8534400" cy="872544"/>
          </a:xfrm>
        </p:spPr>
        <p:txBody>
          <a:bodyPr>
            <a:normAutofit/>
          </a:bodyPr>
          <a:lstStyle/>
          <a:p>
            <a:pPr algn="ctr"/>
            <a:r>
              <a:rPr lang="es-CO" sz="4400" dirty="0" smtClean="0">
                <a:solidFill>
                  <a:schemeClr val="accent1">
                    <a:lumMod val="60000"/>
                    <a:lumOff val="40000"/>
                  </a:schemeClr>
                </a:solidFill>
              </a:rPr>
              <a:t>¿ES SEGURA LA VACUNA?</a:t>
            </a:r>
            <a:endParaRPr lang="es-CO" sz="4400" dirty="0">
              <a:solidFill>
                <a:schemeClr val="accent1">
                  <a:lumMod val="60000"/>
                  <a:lumOff val="40000"/>
                </a:schemeClr>
              </a:solidFill>
            </a:endParaRPr>
          </a:p>
        </p:txBody>
      </p:sp>
    </p:spTree>
    <p:extLst>
      <p:ext uri="{BB962C8B-B14F-4D97-AF65-F5344CB8AC3E}">
        <p14:creationId xmlns:p14="http://schemas.microsoft.com/office/powerpoint/2010/main" val="843437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7091" y="2949262"/>
            <a:ext cx="8534400" cy="3052293"/>
          </a:xfrm>
        </p:spPr>
        <p:txBody>
          <a:bodyPr/>
          <a:lstStyle/>
          <a:p>
            <a:pPr algn="ctr"/>
            <a:r>
              <a:rPr lang="es-CO" dirty="0" smtClean="0"/>
              <a:t/>
            </a:r>
            <a:br>
              <a:rPr lang="es-CO" dirty="0" smtClean="0"/>
            </a:br>
            <a:r>
              <a:rPr lang="es-CO" dirty="0"/>
              <a:t>	</a:t>
            </a:r>
            <a:r>
              <a:rPr lang="es-CO" dirty="0" smtClean="0"/>
              <a:t>	</a:t>
            </a:r>
            <a:r>
              <a:rPr lang="es-CO" sz="2000" dirty="0" smtClean="0"/>
              <a:t>administración en salud 2</a:t>
            </a:r>
            <a:br>
              <a:rPr lang="es-CO" sz="2000" dirty="0" smtClean="0"/>
            </a:br>
            <a:r>
              <a:rPr lang="es-CO" sz="2000" dirty="0" smtClean="0"/>
              <a:t>presentado por : Sandra milena Cifuentes</a:t>
            </a:r>
            <a:br>
              <a:rPr lang="es-CO" sz="2000" dirty="0" smtClean="0"/>
            </a:br>
            <a:r>
              <a:rPr lang="es-CO" sz="2000" dirty="0" smtClean="0"/>
              <a:t>docente: Claudia seguanes</a:t>
            </a:r>
            <a:r>
              <a:rPr lang="es-CO" dirty="0" smtClean="0"/>
              <a:t>	</a:t>
            </a:r>
            <a:endParaRPr lang="es-CO" dirty="0"/>
          </a:p>
        </p:txBody>
      </p:sp>
      <p:pic>
        <p:nvPicPr>
          <p:cNvPr id="4" name="Marcador de contenido 3"/>
          <p:cNvPicPr>
            <a:picLocks noGrp="1" noChangeAspect="1"/>
          </p:cNvPicPr>
          <p:nvPr>
            <p:ph idx="1"/>
          </p:nvPr>
        </p:nvPicPr>
        <p:blipFill>
          <a:blip r:embed="rId2"/>
          <a:stretch>
            <a:fillRect/>
          </a:stretch>
        </p:blipFill>
        <p:spPr>
          <a:xfrm>
            <a:off x="2783362" y="698679"/>
            <a:ext cx="4145471" cy="2044521"/>
          </a:xfrm>
          <a:prstGeom prst="rect">
            <a:avLst/>
          </a:prstGeom>
        </p:spPr>
      </p:pic>
    </p:spTree>
    <p:extLst>
      <p:ext uri="{BB962C8B-B14F-4D97-AF65-F5344CB8AC3E}">
        <p14:creationId xmlns:p14="http://schemas.microsoft.com/office/powerpoint/2010/main" val="4139567796"/>
      </p:ext>
    </p:extLst>
  </p:cSld>
  <p:clrMapOvr>
    <a:masterClrMapping/>
  </p:clrMapOvr>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40</TotalTime>
  <Words>274</Words>
  <Application>Microsoft Office PowerPoint</Application>
  <PresentationFormat>Personalizado</PresentationFormat>
  <Paragraphs>14</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Sector</vt:lpstr>
      <vt:lpstr>La vacuna contra la rubeola</vt:lpstr>
      <vt:lpstr>La rubéola, a veces llamada “sarampión alemán” es una enfermedad causada por un virus que produce fiebre y sarpullido. La infección normalmente es leve, pero si una mujer embarazada se contagia del virus, puede causar defectos de nacimiento graves para su bebe. La vacuna MMR protege contra la rubéola.</vt:lpstr>
      <vt:lpstr>La vacuna MMR es una inyección que incluye vacunas contra tres enfermedades: sarampión, paperas y rubéola. La vacuna contra la rubéola protege a los niños preparando sus cuerpos para luchar contra el virus de la rubéola. Casi todos los niños que se ponen dos dosis de la vacuna MMR (al menos 95 en 100) quedarán protegidos contra la rubéola.</vt:lpstr>
      <vt:lpstr>Para obtener la mayor protección, los niños necesitan dos dosis de la vacuna MMR a las siguientes edades: •La primera dosis entre los 12 y 15 meses de edad y •La segunda dosis entre 4 y 6 años de edad.  Se puede dar la vacuna MMR al mismo tiempo que otras vacunas. </vt:lpstr>
      <vt:lpstr>La vacuna MMR es muy segura y también es efectiva para prevenir la rubéola (también el sarampión y las paperas). Las vacunas, al igual que cualquier medicamento, pueden tener efectos secundarios. La mayoría de los niños que se ponen la vacuna MMR no tienen ningún efecto secundario. No obstante, los que ocurren normalmente son muy leves, tales como fiebre o sarpullido.  La vacuna MMR se fabrica utilizando virus debilitados, que no le puede transmitir la rubéola, sarampión ni paperas a su hijo </vt:lpstr>
      <vt:lpstr>   administración en salud 2 presentado por : Sandra milena Cifuentes docente: Claudia seguanes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vacuna contra la rubeola</dc:title>
  <dc:creator>ANGIE CAMILA</dc:creator>
  <cp:lastModifiedBy>Usuario</cp:lastModifiedBy>
  <cp:revision>9</cp:revision>
  <dcterms:created xsi:type="dcterms:W3CDTF">2014-09-27T16:16:10Z</dcterms:created>
  <dcterms:modified xsi:type="dcterms:W3CDTF">2014-09-28T16:28:27Z</dcterms:modified>
</cp:coreProperties>
</file>