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8"/>
  </p:notesMasterIdLst>
  <p:sldIdLst>
    <p:sldId id="256" r:id="rId2"/>
    <p:sldId id="257" r:id="rId3"/>
    <p:sldId id="259" r:id="rId4"/>
    <p:sldId id="260" r:id="rId5"/>
    <p:sldId id="261" r:id="rId6"/>
    <p:sldId id="262" r:id="rId7"/>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73" autoAdjust="0"/>
    <p:restoredTop sz="94660"/>
  </p:normalViewPr>
  <p:slideViewPr>
    <p:cSldViewPr>
      <p:cViewPr>
        <p:scale>
          <a:sx n="72" d="100"/>
          <a:sy n="72" d="100"/>
        </p:scale>
        <p:origin x="-1138" y="22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O"/>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F4D862-7E7F-46CC-BAED-A01A47E9D731}" type="datetimeFigureOut">
              <a:rPr lang="es-CO" smtClean="0"/>
              <a:t>28/09/2014</a:t>
            </a:fld>
            <a:endParaRPr lang="es-CO"/>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O"/>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O"/>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5F40106-DBB0-4E37-815A-EDDEE8FFECED}" type="slidenum">
              <a:rPr lang="es-CO" smtClean="0"/>
              <a:t>‹Nº›</a:t>
            </a:fld>
            <a:endParaRPr lang="es-CO"/>
          </a:p>
        </p:txBody>
      </p:sp>
    </p:spTree>
    <p:extLst>
      <p:ext uri="{BB962C8B-B14F-4D97-AF65-F5344CB8AC3E}">
        <p14:creationId xmlns:p14="http://schemas.microsoft.com/office/powerpoint/2010/main" val="1944755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D5F40106-DBB0-4E37-815A-EDDEE8FFECED}" type="slidenum">
              <a:rPr lang="es-CO" smtClean="0"/>
              <a:t>2</a:t>
            </a:fld>
            <a:endParaRPr lang="es-CO"/>
          </a:p>
        </p:txBody>
      </p:sp>
    </p:spTree>
    <p:extLst>
      <p:ext uri="{BB962C8B-B14F-4D97-AF65-F5344CB8AC3E}">
        <p14:creationId xmlns:p14="http://schemas.microsoft.com/office/powerpoint/2010/main" val="16284023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4" name="13 Título"/>
          <p:cNvSpPr>
            <a:spLocks noGrp="1"/>
          </p:cNvSpPr>
          <p:nvPr>
            <p:ph type="ctrTitle"/>
          </p:nvPr>
        </p:nvSpPr>
        <p:spPr>
          <a:xfrm>
            <a:off x="1432560" y="359898"/>
            <a:ext cx="7406640" cy="1472184"/>
          </a:xfrm>
        </p:spPr>
        <p:txBody>
          <a:bodyPr anchor="b"/>
          <a:lstStyle>
            <a:lvl1pPr algn="l">
              <a:defRPr/>
            </a:lvl1pPr>
            <a:extLst/>
          </a:lstStyle>
          <a:p>
            <a:r>
              <a:rPr kumimoji="0" lang="es-ES" smtClean="0"/>
              <a:t>Haga clic para modificar el estilo de título del patrón</a:t>
            </a:r>
            <a:endParaRPr kumimoji="0" lang="en-US"/>
          </a:p>
        </p:txBody>
      </p:sp>
      <p:sp>
        <p:nvSpPr>
          <p:cNvPr id="22" name="21 Subtítulo"/>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7" name="6 Marcador de fecha"/>
          <p:cNvSpPr>
            <a:spLocks noGrp="1"/>
          </p:cNvSpPr>
          <p:nvPr>
            <p:ph type="dt" sz="half" idx="10"/>
          </p:nvPr>
        </p:nvSpPr>
        <p:spPr/>
        <p:txBody>
          <a:bodyPr/>
          <a:lstStyle>
            <a:extLst/>
          </a:lstStyle>
          <a:p>
            <a:fld id="{D9B956E6-84AC-4B94-9C0A-38B9E8AA26CA}" type="datetimeFigureOut">
              <a:rPr lang="es-CO" smtClean="0"/>
              <a:t>28/09/2014</a:t>
            </a:fld>
            <a:endParaRPr lang="es-CO"/>
          </a:p>
        </p:txBody>
      </p:sp>
      <p:sp>
        <p:nvSpPr>
          <p:cNvPr id="20" name="19 Marcador de pie de página"/>
          <p:cNvSpPr>
            <a:spLocks noGrp="1"/>
          </p:cNvSpPr>
          <p:nvPr>
            <p:ph type="ftr" sz="quarter" idx="11"/>
          </p:nvPr>
        </p:nvSpPr>
        <p:spPr/>
        <p:txBody>
          <a:bodyPr/>
          <a:lstStyle>
            <a:extLst/>
          </a:lstStyle>
          <a:p>
            <a:endParaRPr lang="es-CO"/>
          </a:p>
        </p:txBody>
      </p:sp>
      <p:sp>
        <p:nvSpPr>
          <p:cNvPr id="10" name="9 Marcador de número de diapositiva"/>
          <p:cNvSpPr>
            <a:spLocks noGrp="1"/>
          </p:cNvSpPr>
          <p:nvPr>
            <p:ph type="sldNum" sz="quarter" idx="12"/>
          </p:nvPr>
        </p:nvSpPr>
        <p:spPr/>
        <p:txBody>
          <a:bodyPr/>
          <a:lstStyle>
            <a:extLst/>
          </a:lstStyle>
          <a:p>
            <a:fld id="{230CB339-9F9F-4DF2-A0D1-7D99CC0E242F}" type="slidenum">
              <a:rPr lang="es-CO" smtClean="0"/>
              <a:t>‹Nº›</a:t>
            </a:fld>
            <a:endParaRPr lang="es-CO"/>
          </a:p>
        </p:txBody>
      </p:sp>
      <p:sp>
        <p:nvSpPr>
          <p:cNvPr id="8" name="7 Elipse"/>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D9B956E6-84AC-4B94-9C0A-38B9E8AA26CA}" type="datetimeFigureOut">
              <a:rPr lang="es-CO" smtClean="0"/>
              <a:t>28/09/2014</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230CB339-9F9F-4DF2-A0D1-7D99CC0E242F}" type="slidenum">
              <a:rPr lang="es-CO" smtClean="0"/>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274639"/>
            <a:ext cx="1828800" cy="5851525"/>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1143000" y="274640"/>
            <a:ext cx="55626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D9B956E6-84AC-4B94-9C0A-38B9E8AA26CA}" type="datetimeFigureOut">
              <a:rPr lang="es-CO" smtClean="0"/>
              <a:t>28/09/2014</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230CB339-9F9F-4DF2-A0D1-7D99CC0E242F}" type="slidenum">
              <a:rPr lang="es-CO" smtClean="0"/>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D9B956E6-84AC-4B94-9C0A-38B9E8AA26CA}" type="datetimeFigureOut">
              <a:rPr lang="es-CO" smtClean="0"/>
              <a:t>28/09/2014</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230CB339-9F9F-4DF2-A0D1-7D99CC0E242F}" type="slidenum">
              <a:rPr lang="es-CO" smtClean="0"/>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6 Rectángulo"/>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D9B956E6-84AC-4B94-9C0A-38B9E8AA26CA}" type="datetimeFigureOut">
              <a:rPr lang="es-CO" smtClean="0"/>
              <a:t>28/09/2014</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230CB339-9F9F-4DF2-A0D1-7D99CC0E242F}" type="slidenum">
              <a:rPr lang="es-CO" smtClean="0"/>
              <a:t>‹Nº›</a:t>
            </a:fld>
            <a:endParaRPr lang="es-CO"/>
          </a:p>
        </p:txBody>
      </p:sp>
      <p:sp>
        <p:nvSpPr>
          <p:cNvPr id="10" name="9 Rectángulo"/>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D9B956E6-84AC-4B94-9C0A-38B9E8AA26CA}" type="datetimeFigureOut">
              <a:rPr lang="es-CO" smtClean="0"/>
              <a:t>28/09/2014</a:t>
            </a:fld>
            <a:endParaRPr lang="es-CO"/>
          </a:p>
        </p:txBody>
      </p:sp>
      <p:sp>
        <p:nvSpPr>
          <p:cNvPr id="6" name="5 Marcador de pie de página"/>
          <p:cNvSpPr>
            <a:spLocks noGrp="1"/>
          </p:cNvSpPr>
          <p:nvPr>
            <p:ph type="ftr" sz="quarter" idx="11"/>
          </p:nvPr>
        </p:nvSpPr>
        <p:spPr/>
        <p:txBody>
          <a:bodyPr/>
          <a:lstStyle>
            <a:extLst/>
          </a:lstStyle>
          <a:p>
            <a:endParaRPr lang="es-CO"/>
          </a:p>
        </p:txBody>
      </p:sp>
      <p:sp>
        <p:nvSpPr>
          <p:cNvPr id="7" name="6 Marcador de número de diapositiva"/>
          <p:cNvSpPr>
            <a:spLocks noGrp="1"/>
          </p:cNvSpPr>
          <p:nvPr>
            <p:ph type="sldNum" sz="quarter" idx="12"/>
          </p:nvPr>
        </p:nvSpPr>
        <p:spPr/>
        <p:txBody>
          <a:bodyPr/>
          <a:lstStyle>
            <a:extLst/>
          </a:lstStyle>
          <a:p>
            <a:fld id="{230CB339-9F9F-4DF2-A0D1-7D99CC0E242F}" type="slidenum">
              <a:rPr lang="es-CO" smtClean="0"/>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D9B956E6-84AC-4B94-9C0A-38B9E8AA26CA}" type="datetimeFigureOut">
              <a:rPr lang="es-CO" smtClean="0"/>
              <a:t>28/09/2014</a:t>
            </a:fld>
            <a:endParaRPr lang="es-CO"/>
          </a:p>
        </p:txBody>
      </p:sp>
      <p:sp>
        <p:nvSpPr>
          <p:cNvPr id="8" name="7 Marcador de pie de página"/>
          <p:cNvSpPr>
            <a:spLocks noGrp="1"/>
          </p:cNvSpPr>
          <p:nvPr>
            <p:ph type="ftr" sz="quarter" idx="11"/>
          </p:nvPr>
        </p:nvSpPr>
        <p:spPr/>
        <p:txBody>
          <a:bodyPr/>
          <a:lstStyle>
            <a:extLst/>
          </a:lstStyle>
          <a:p>
            <a:endParaRPr lang="es-CO"/>
          </a:p>
        </p:txBody>
      </p:sp>
      <p:sp>
        <p:nvSpPr>
          <p:cNvPr id="9" name="8 Marcador de número de diapositiva"/>
          <p:cNvSpPr>
            <a:spLocks noGrp="1"/>
          </p:cNvSpPr>
          <p:nvPr>
            <p:ph type="sldNum" sz="quarter" idx="12"/>
          </p:nvPr>
        </p:nvSpPr>
        <p:spPr/>
        <p:txBody>
          <a:bodyPr/>
          <a:lstStyle>
            <a:extLst/>
          </a:lstStyle>
          <a:p>
            <a:fld id="{230CB339-9F9F-4DF2-A0D1-7D99CC0E242F}" type="slidenum">
              <a:rPr lang="es-CO" smtClean="0"/>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nchor="ct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D9B956E6-84AC-4B94-9C0A-38B9E8AA26CA}" type="datetimeFigureOut">
              <a:rPr lang="es-CO" smtClean="0"/>
              <a:t>28/09/2014</a:t>
            </a:fld>
            <a:endParaRPr lang="es-CO"/>
          </a:p>
        </p:txBody>
      </p:sp>
      <p:sp>
        <p:nvSpPr>
          <p:cNvPr id="4" name="3 Marcador de pie de página"/>
          <p:cNvSpPr>
            <a:spLocks noGrp="1"/>
          </p:cNvSpPr>
          <p:nvPr>
            <p:ph type="ftr" sz="quarter" idx="11"/>
          </p:nvPr>
        </p:nvSpPr>
        <p:spPr/>
        <p:txBody>
          <a:bodyPr/>
          <a:lstStyle>
            <a:extLst/>
          </a:lstStyle>
          <a:p>
            <a:endParaRPr lang="es-CO"/>
          </a:p>
        </p:txBody>
      </p:sp>
      <p:sp>
        <p:nvSpPr>
          <p:cNvPr id="5" name="4 Marcador de número de diapositiva"/>
          <p:cNvSpPr>
            <a:spLocks noGrp="1"/>
          </p:cNvSpPr>
          <p:nvPr>
            <p:ph type="sldNum" sz="quarter" idx="12"/>
          </p:nvPr>
        </p:nvSpPr>
        <p:spPr/>
        <p:txBody>
          <a:bodyPr/>
          <a:lstStyle>
            <a:extLst/>
          </a:lstStyle>
          <a:p>
            <a:fld id="{230CB339-9F9F-4DF2-A0D1-7D99CC0E242F}" type="slidenum">
              <a:rPr lang="es-CO" smtClean="0"/>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4 Rectángulo"/>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Marcador de fecha"/>
          <p:cNvSpPr>
            <a:spLocks noGrp="1"/>
          </p:cNvSpPr>
          <p:nvPr>
            <p:ph type="dt" sz="half" idx="10"/>
          </p:nvPr>
        </p:nvSpPr>
        <p:spPr/>
        <p:txBody>
          <a:bodyPr/>
          <a:lstStyle>
            <a:extLst/>
          </a:lstStyle>
          <a:p>
            <a:fld id="{D9B956E6-84AC-4B94-9C0A-38B9E8AA26CA}" type="datetimeFigureOut">
              <a:rPr lang="es-CO" smtClean="0"/>
              <a:t>28/09/2014</a:t>
            </a:fld>
            <a:endParaRPr lang="es-CO"/>
          </a:p>
        </p:txBody>
      </p:sp>
      <p:sp>
        <p:nvSpPr>
          <p:cNvPr id="3" name="2 Marcador de pie de página"/>
          <p:cNvSpPr>
            <a:spLocks noGrp="1"/>
          </p:cNvSpPr>
          <p:nvPr>
            <p:ph type="ftr" sz="quarter" idx="11"/>
          </p:nvPr>
        </p:nvSpPr>
        <p:spPr/>
        <p:txBody>
          <a:bodyPr/>
          <a:lstStyle>
            <a:extLst/>
          </a:lstStyle>
          <a:p>
            <a:endParaRPr lang="es-CO"/>
          </a:p>
        </p:txBody>
      </p:sp>
      <p:sp>
        <p:nvSpPr>
          <p:cNvPr id="4" name="3 Marcador de número de diapositiva"/>
          <p:cNvSpPr>
            <a:spLocks noGrp="1"/>
          </p:cNvSpPr>
          <p:nvPr>
            <p:ph type="sldNum" sz="quarter" idx="12"/>
          </p:nvPr>
        </p:nvSpPr>
        <p:spPr/>
        <p:txBody>
          <a:bodyPr/>
          <a:lstStyle>
            <a:extLst/>
          </a:lstStyle>
          <a:p>
            <a:fld id="{230CB339-9F9F-4DF2-A0D1-7D99CC0E242F}" type="slidenum">
              <a:rPr lang="es-CO" smtClean="0"/>
              <a:t>‹Nº›</a:t>
            </a:fld>
            <a:endParaRPr lang="es-CO"/>
          </a:p>
        </p:txBody>
      </p:sp>
      <p:sp>
        <p:nvSpPr>
          <p:cNvPr id="6" name="5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D9B956E6-84AC-4B94-9C0A-38B9E8AA26CA}" type="datetimeFigureOut">
              <a:rPr lang="es-CO" smtClean="0"/>
              <a:t>28/09/2014</a:t>
            </a:fld>
            <a:endParaRPr lang="es-CO"/>
          </a:p>
        </p:txBody>
      </p:sp>
      <p:sp>
        <p:nvSpPr>
          <p:cNvPr id="6" name="5 Marcador de pie de página"/>
          <p:cNvSpPr>
            <a:spLocks noGrp="1"/>
          </p:cNvSpPr>
          <p:nvPr>
            <p:ph type="ftr" sz="quarter" idx="11"/>
          </p:nvPr>
        </p:nvSpPr>
        <p:spPr/>
        <p:txBody>
          <a:bodyPr/>
          <a:lstStyle>
            <a:extLst/>
          </a:lstStyle>
          <a:p>
            <a:endParaRPr lang="es-CO"/>
          </a:p>
        </p:txBody>
      </p:sp>
      <p:sp>
        <p:nvSpPr>
          <p:cNvPr id="7" name="6 Marcador de número de diapositiva"/>
          <p:cNvSpPr>
            <a:spLocks noGrp="1"/>
          </p:cNvSpPr>
          <p:nvPr>
            <p:ph type="sldNum" sz="quarter" idx="12"/>
          </p:nvPr>
        </p:nvSpPr>
        <p:spPr/>
        <p:txBody>
          <a:bodyPr/>
          <a:lstStyle>
            <a:extLst/>
          </a:lstStyle>
          <a:p>
            <a:fld id="{230CB339-9F9F-4DF2-A0D1-7D99CC0E242F}" type="slidenum">
              <a:rPr lang="es-CO" smtClean="0"/>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extLst/>
          </a:lstStyle>
          <a:p>
            <a:fld id="{D9B956E6-84AC-4B94-9C0A-38B9E8AA26CA}" type="datetimeFigureOut">
              <a:rPr lang="es-CO" smtClean="0"/>
              <a:t>28/09/2014</a:t>
            </a:fld>
            <a:endParaRPr lang="es-CO"/>
          </a:p>
        </p:txBody>
      </p:sp>
      <p:sp>
        <p:nvSpPr>
          <p:cNvPr id="6" name="5 Marcador de pie de página"/>
          <p:cNvSpPr>
            <a:spLocks noGrp="1"/>
          </p:cNvSpPr>
          <p:nvPr>
            <p:ph type="ftr" sz="quarter" idx="11"/>
          </p:nvPr>
        </p:nvSpPr>
        <p:spPr/>
        <p:txBody>
          <a:bodyPr/>
          <a:lstStyle>
            <a:extLst/>
          </a:lstStyle>
          <a:p>
            <a:endParaRPr lang="es-CO"/>
          </a:p>
        </p:txBody>
      </p:sp>
      <p:sp>
        <p:nvSpPr>
          <p:cNvPr id="7" name="6 Marcador de número de diapositiva"/>
          <p:cNvSpPr>
            <a:spLocks noGrp="1"/>
          </p:cNvSpPr>
          <p:nvPr>
            <p:ph type="sldNum" sz="quarter" idx="12"/>
          </p:nvPr>
        </p:nvSpPr>
        <p:spPr/>
        <p:txBody>
          <a:bodyPr/>
          <a:lstStyle>
            <a:extLst/>
          </a:lstStyle>
          <a:p>
            <a:fld id="{230CB339-9F9F-4DF2-A0D1-7D99CC0E242F}" type="slidenum">
              <a:rPr lang="es-CO" smtClean="0"/>
              <a:t>‹Nº›</a:t>
            </a:fld>
            <a:endParaRPr lang="es-CO"/>
          </a:p>
        </p:txBody>
      </p:sp>
      <p:sp>
        <p:nvSpPr>
          <p:cNvPr id="8" name="7 Rectángulo"/>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Marcador de posición de imagen"/>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s-ES" smtClean="0"/>
              <a:t>Haga clic en el icono para agregar una imagen</a:t>
            </a:r>
            <a:endParaRPr kumimoji="0" lang="en-US" dirty="0"/>
          </a:p>
        </p:txBody>
      </p:sp>
      <p:sp>
        <p:nvSpPr>
          <p:cNvPr id="9" name="8 Proceso"/>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Proceso"/>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arcador de texto"/>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ircular"/>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Anillo"/>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Rectángulo"/>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Marcador de título"/>
          <p:cNvSpPr>
            <a:spLocks noGrp="1"/>
          </p:cNvSpPr>
          <p:nvPr>
            <p:ph type="title"/>
          </p:nvPr>
        </p:nvSpPr>
        <p:spPr>
          <a:xfrm>
            <a:off x="1435608" y="274638"/>
            <a:ext cx="7498080" cy="1143000"/>
          </a:xfrm>
          <a:prstGeom prst="rect">
            <a:avLst/>
          </a:prstGeom>
        </p:spPr>
        <p:txBody>
          <a:bodyPr anchor="ctr">
            <a:normAutofit/>
          </a:bodyPr>
          <a:lstStyle>
            <a:extLst/>
          </a:lstStyle>
          <a:p>
            <a:r>
              <a:rPr kumimoji="0" lang="es-ES" smtClean="0"/>
              <a:t>Haga clic para modificar el estilo de título del patrón</a:t>
            </a:r>
            <a:endParaRPr kumimoji="0" lang="en-US"/>
          </a:p>
        </p:txBody>
      </p:sp>
      <p:sp>
        <p:nvSpPr>
          <p:cNvPr id="9" name="8 Marcador de texto"/>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4" name="23 Marcador de fecha"/>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9B956E6-84AC-4B94-9C0A-38B9E8AA26CA}" type="datetimeFigureOut">
              <a:rPr lang="es-CO" smtClean="0"/>
              <a:t>28/09/2014</a:t>
            </a:fld>
            <a:endParaRPr lang="es-CO"/>
          </a:p>
        </p:txBody>
      </p:sp>
      <p:sp>
        <p:nvSpPr>
          <p:cNvPr id="10" name="9 Marcador de pie de página"/>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s-CO"/>
          </a:p>
        </p:txBody>
      </p:sp>
      <p:sp>
        <p:nvSpPr>
          <p:cNvPr id="22" name="21 Marcador de número de diapositiva"/>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230CB339-9F9F-4DF2-A0D1-7D99CC0E242F}" type="slidenum">
              <a:rPr lang="es-CO" smtClean="0"/>
              <a:t>‹Nº›</a:t>
            </a:fld>
            <a:endParaRPr lang="es-CO"/>
          </a:p>
        </p:txBody>
      </p:sp>
      <p:sp>
        <p:nvSpPr>
          <p:cNvPr id="15" name="14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audio" Target="../media/media1.wav"/><Relationship Id="rId1" Type="http://schemas.microsoft.com/office/2007/relationships/media" Target="../media/media1.wav"/><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875656" y="3733800"/>
            <a:ext cx="7268344" cy="2869143"/>
          </a:xfrm>
        </p:spPr>
        <p:txBody>
          <a:bodyPr>
            <a:noAutofit/>
          </a:bodyPr>
          <a:lstStyle/>
          <a:p>
            <a:r>
              <a:rPr lang="es-CO" sz="8000" b="1" dirty="0" smtClean="0">
                <a:solidFill>
                  <a:srgbClr val="0070C0"/>
                </a:solidFill>
                <a:effectLst>
                  <a:outerShdw blurRad="38100" dist="38100" dir="2700000" algn="tl">
                    <a:srgbClr val="000000">
                      <a:alpha val="43137"/>
                    </a:srgbClr>
                  </a:outerShdw>
                </a:effectLst>
                <a:latin typeface="Algerian" pitchFamily="82" charset="0"/>
              </a:rPr>
              <a:t>ROTAVIRUS </a:t>
            </a:r>
            <a:r>
              <a:rPr lang="es-CO" sz="8000" b="1" dirty="0" smtClean="0">
                <a:solidFill>
                  <a:srgbClr val="0070C0"/>
                </a:solidFill>
                <a:effectLst>
                  <a:outerShdw blurRad="38100" dist="38100" dir="2700000" algn="tl">
                    <a:srgbClr val="000000">
                      <a:alpha val="43137"/>
                    </a:srgbClr>
                  </a:outerShdw>
                </a:effectLst>
                <a:latin typeface="Algerian" pitchFamily="82" charset="0"/>
              </a:rPr>
              <a:t/>
            </a:r>
            <a:br>
              <a:rPr lang="es-CO" sz="8000" b="1" dirty="0" smtClean="0">
                <a:solidFill>
                  <a:srgbClr val="0070C0"/>
                </a:solidFill>
                <a:effectLst>
                  <a:outerShdw blurRad="38100" dist="38100" dir="2700000" algn="tl">
                    <a:srgbClr val="000000">
                      <a:alpha val="43137"/>
                    </a:srgbClr>
                  </a:outerShdw>
                </a:effectLst>
                <a:latin typeface="Algerian" pitchFamily="82" charset="0"/>
              </a:rPr>
            </a:br>
            <a:r>
              <a:rPr lang="es-CO" sz="2000" b="1" dirty="0" smtClean="0">
                <a:solidFill>
                  <a:srgbClr val="0070C0"/>
                </a:solidFill>
                <a:effectLst>
                  <a:outerShdw blurRad="38100" dist="38100" dir="2700000" algn="tl">
                    <a:srgbClr val="000000">
                      <a:alpha val="43137"/>
                    </a:srgbClr>
                  </a:outerShdw>
                </a:effectLst>
                <a:latin typeface="Algerian" pitchFamily="82" charset="0"/>
              </a:rPr>
              <a:t>MILAGROS CABELLO</a:t>
            </a:r>
            <a:br>
              <a:rPr lang="es-CO" sz="2000" b="1" dirty="0" smtClean="0">
                <a:solidFill>
                  <a:srgbClr val="0070C0"/>
                </a:solidFill>
                <a:effectLst>
                  <a:outerShdw blurRad="38100" dist="38100" dir="2700000" algn="tl">
                    <a:srgbClr val="000000">
                      <a:alpha val="43137"/>
                    </a:srgbClr>
                  </a:outerShdw>
                </a:effectLst>
                <a:latin typeface="Algerian" pitchFamily="82" charset="0"/>
              </a:rPr>
            </a:br>
            <a:r>
              <a:rPr lang="es-CO" sz="2000" b="1" dirty="0" smtClean="0">
                <a:solidFill>
                  <a:srgbClr val="0070C0"/>
                </a:solidFill>
                <a:effectLst>
                  <a:outerShdw blurRad="38100" dist="38100" dir="2700000" algn="tl">
                    <a:srgbClr val="000000">
                      <a:alpha val="43137"/>
                    </a:srgbClr>
                  </a:outerShdw>
                </a:effectLst>
                <a:latin typeface="Algerian" pitchFamily="82" charset="0"/>
              </a:rPr>
              <a:t>CAMPO ALTO TEUSAQUILLO</a:t>
            </a:r>
            <a:br>
              <a:rPr lang="es-CO" sz="2000" b="1" dirty="0" smtClean="0">
                <a:solidFill>
                  <a:srgbClr val="0070C0"/>
                </a:solidFill>
                <a:effectLst>
                  <a:outerShdw blurRad="38100" dist="38100" dir="2700000" algn="tl">
                    <a:srgbClr val="000000">
                      <a:alpha val="43137"/>
                    </a:srgbClr>
                  </a:outerShdw>
                </a:effectLst>
                <a:latin typeface="Algerian" pitchFamily="82" charset="0"/>
              </a:rPr>
            </a:br>
            <a:r>
              <a:rPr lang="es-CO" sz="2000" b="1" dirty="0" smtClean="0">
                <a:solidFill>
                  <a:srgbClr val="0070C0"/>
                </a:solidFill>
                <a:effectLst>
                  <a:outerShdw blurRad="38100" dist="38100" dir="2700000" algn="tl">
                    <a:srgbClr val="000000">
                      <a:alpha val="43137"/>
                    </a:srgbClr>
                  </a:outerShdw>
                </a:effectLst>
                <a:latin typeface="Algerian" pitchFamily="82" charset="0"/>
              </a:rPr>
              <a:t>CLAUDIA SEGUANES </a:t>
            </a:r>
            <a:br>
              <a:rPr lang="es-CO" sz="2000" b="1" dirty="0" smtClean="0">
                <a:solidFill>
                  <a:srgbClr val="0070C0"/>
                </a:solidFill>
                <a:effectLst>
                  <a:outerShdw blurRad="38100" dist="38100" dir="2700000" algn="tl">
                    <a:srgbClr val="000000">
                      <a:alpha val="43137"/>
                    </a:srgbClr>
                  </a:outerShdw>
                </a:effectLst>
                <a:latin typeface="Algerian" pitchFamily="82" charset="0"/>
              </a:rPr>
            </a:br>
            <a:r>
              <a:rPr lang="es-CO" sz="2000" b="1" dirty="0" smtClean="0">
                <a:solidFill>
                  <a:srgbClr val="0070C0"/>
                </a:solidFill>
                <a:effectLst>
                  <a:outerShdw blurRad="38100" dist="38100" dir="2700000" algn="tl">
                    <a:srgbClr val="000000">
                      <a:alpha val="43137"/>
                    </a:srgbClr>
                  </a:outerShdw>
                </a:effectLst>
                <a:latin typeface="Algerian" pitchFamily="82" charset="0"/>
              </a:rPr>
              <a:t>ADMON. EN SALUD II </a:t>
            </a:r>
            <a:endParaRPr lang="es-CO" sz="8000" b="1" dirty="0">
              <a:solidFill>
                <a:srgbClr val="0070C0"/>
              </a:solidFill>
              <a:effectLst>
                <a:outerShdw blurRad="38100" dist="38100" dir="2700000" algn="tl">
                  <a:srgbClr val="000000">
                    <a:alpha val="43137"/>
                  </a:srgbClr>
                </a:outerShdw>
              </a:effectLst>
              <a:latin typeface="Algerian" pitchFamily="82" charset="0"/>
            </a:endParaRPr>
          </a:p>
        </p:txBody>
      </p:sp>
      <p:pic>
        <p:nvPicPr>
          <p:cNvPr id="3" name="j0214098.wav">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4267200" y="3124200"/>
            <a:ext cx="609600" cy="609600"/>
          </a:xfrm>
          <a:prstGeom prst="rect">
            <a:avLst/>
          </a:prstGeom>
        </p:spPr>
      </p:pic>
      <p:sp>
        <p:nvSpPr>
          <p:cNvPr id="10" name="9 Estrella de 5 puntas"/>
          <p:cNvSpPr/>
          <p:nvPr/>
        </p:nvSpPr>
        <p:spPr>
          <a:xfrm>
            <a:off x="2286000" y="2429450"/>
            <a:ext cx="914400" cy="9144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1" name="10 Estrella de 5 puntas"/>
          <p:cNvSpPr/>
          <p:nvPr/>
        </p:nvSpPr>
        <p:spPr>
          <a:xfrm>
            <a:off x="3873810" y="908720"/>
            <a:ext cx="914400" cy="9144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3" name="12 Estrella de 5 puntas"/>
          <p:cNvSpPr/>
          <p:nvPr/>
        </p:nvSpPr>
        <p:spPr>
          <a:xfrm>
            <a:off x="1143000" y="3849541"/>
            <a:ext cx="914400" cy="9144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116632"/>
            <a:ext cx="228600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4327" y="1681737"/>
            <a:ext cx="1895475" cy="240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434638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4744" fill="hold"/>
                                        <p:tgtEl>
                                          <p:spTgt spid="3"/>
                                        </p:tgtEl>
                                      </p:cBhvr>
                                    </p:cmd>
                                  </p:childTnLst>
                                </p:cTn>
                              </p:par>
                            </p:childTnLst>
                          </p:cTn>
                        </p:par>
                      </p:childTnLst>
                    </p:cTn>
                  </p:par>
                </p:childTnLst>
              </p:cTn>
              <p:nextCondLst>
                <p:cond evt="onClick" delay="0">
                  <p:tgtEl>
                    <p:spTgt spid="3"/>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0" y="0"/>
            <a:ext cx="8075240" cy="1124744"/>
          </a:xfrm>
        </p:spPr>
        <p:txBody>
          <a:bodyPr>
            <a:normAutofit/>
          </a:bodyPr>
          <a:lstStyle/>
          <a:p>
            <a:pPr algn="ctr"/>
            <a:r>
              <a:rPr lang="es-CO" sz="4800" b="1" dirty="0" smtClean="0">
                <a:solidFill>
                  <a:srgbClr val="0070C0"/>
                </a:solidFill>
                <a:effectLst/>
                <a:latin typeface="Algerian" pitchFamily="82" charset="0"/>
              </a:rPr>
              <a:t>EL ROTAVIRUS </a:t>
            </a:r>
            <a:endParaRPr lang="es-CO" sz="4800" b="1" dirty="0">
              <a:solidFill>
                <a:srgbClr val="0070C0"/>
              </a:solidFill>
              <a:effectLst/>
              <a:latin typeface="Algerian" pitchFamily="82" charset="0"/>
            </a:endParaRPr>
          </a:p>
        </p:txBody>
      </p:sp>
      <p:sp>
        <p:nvSpPr>
          <p:cNvPr id="3" name="2 Marcador de contenido"/>
          <p:cNvSpPr>
            <a:spLocks noGrp="1"/>
          </p:cNvSpPr>
          <p:nvPr>
            <p:ph idx="1"/>
          </p:nvPr>
        </p:nvSpPr>
        <p:spPr>
          <a:xfrm>
            <a:off x="971600" y="980728"/>
            <a:ext cx="7992888" cy="5256584"/>
          </a:xfrm>
        </p:spPr>
        <p:txBody>
          <a:bodyPr>
            <a:noAutofit/>
          </a:bodyPr>
          <a:lstStyle/>
          <a:p>
            <a:pPr marL="68580" indent="0">
              <a:buNone/>
            </a:pPr>
            <a:r>
              <a:rPr lang="es-CO" sz="2800" dirty="0" smtClean="0">
                <a:effectLst>
                  <a:outerShdw blurRad="38100" dist="38100" dir="2700000" algn="tl">
                    <a:srgbClr val="000000">
                      <a:alpha val="43137"/>
                    </a:srgbClr>
                  </a:outerShdw>
                </a:effectLst>
                <a:latin typeface="Arial" pitchFamily="34" charset="0"/>
                <a:cs typeface="Arial" pitchFamily="34" charset="0"/>
              </a:rPr>
              <a:t>Es </a:t>
            </a:r>
            <a:r>
              <a:rPr lang="es-CO" sz="2800" dirty="0">
                <a:effectLst>
                  <a:outerShdw blurRad="38100" dist="38100" dir="2700000" algn="tl">
                    <a:srgbClr val="000000">
                      <a:alpha val="43137"/>
                    </a:srgbClr>
                  </a:outerShdw>
                </a:effectLst>
                <a:latin typeface="Arial" pitchFamily="34" charset="0"/>
                <a:cs typeface="Arial" pitchFamily="34" charset="0"/>
              </a:rPr>
              <a:t>un virus que causa casos graves de diarrea y vómitos. Afecta principalmente a los bebés y los niños pequeños. La diarrea y los vómitos pueden llevar a deshidratación (pérdida de líquidos del cuerpo) grave. Si no se trata la deshidratación, puede ser </a:t>
            </a:r>
            <a:r>
              <a:rPr lang="es-CO" sz="2800" dirty="0" smtClean="0">
                <a:effectLst>
                  <a:outerShdw blurRad="38100" dist="38100" dir="2700000" algn="tl">
                    <a:srgbClr val="000000">
                      <a:alpha val="43137"/>
                    </a:srgbClr>
                  </a:outerShdw>
                </a:effectLst>
                <a:latin typeface="Arial" pitchFamily="34" charset="0"/>
                <a:cs typeface="Arial" pitchFamily="34" charset="0"/>
              </a:rPr>
              <a:t>mortal.</a:t>
            </a:r>
          </a:p>
          <a:p>
            <a:pPr marL="68580" indent="0">
              <a:buNone/>
            </a:pPr>
            <a:r>
              <a:rPr lang="es-CO" sz="2800" dirty="0">
                <a:effectLst>
                  <a:outerShdw blurRad="38100" dist="38100" dir="2700000" algn="tl">
                    <a:srgbClr val="000000">
                      <a:alpha val="43137"/>
                    </a:srgbClr>
                  </a:outerShdw>
                </a:effectLst>
                <a:latin typeface="Arial" pitchFamily="34" charset="0"/>
                <a:cs typeface="Arial" pitchFamily="34" charset="0"/>
              </a:rPr>
              <a:t>El rotavirus se transmite fácilmente. El virus se encuentra en las heces (</a:t>
            </a:r>
            <a:r>
              <a:rPr lang="es-CO" sz="2800" dirty="0" smtClean="0">
                <a:effectLst>
                  <a:outerShdw blurRad="38100" dist="38100" dir="2700000" algn="tl">
                    <a:srgbClr val="000000">
                      <a:alpha val="43137"/>
                    </a:srgbClr>
                  </a:outerShdw>
                </a:effectLst>
                <a:latin typeface="Arial" pitchFamily="34" charset="0"/>
                <a:cs typeface="Arial" pitchFamily="34" charset="0"/>
              </a:rPr>
              <a:t>la popó</a:t>
            </a:r>
            <a:r>
              <a:rPr lang="es-CO" sz="2800" dirty="0">
                <a:effectLst>
                  <a:outerShdw blurRad="38100" dist="38100" dir="2700000" algn="tl">
                    <a:srgbClr val="000000">
                      <a:alpha val="43137"/>
                    </a:srgbClr>
                  </a:outerShdw>
                </a:effectLst>
                <a:latin typeface="Arial" pitchFamily="34" charset="0"/>
                <a:cs typeface="Arial" pitchFamily="34" charset="0"/>
              </a:rPr>
              <a:t>) de las personas infectadas con el virus. Se contagia a través de las manos, los pañales u objetos como juguetes, mesas para cambiar pañales o la perilla de una puerta que tenga una pequeña cantidad de las heces</a:t>
            </a:r>
            <a:endParaRPr lang="es-CO" sz="2800" dirty="0" smtClean="0">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val="4656747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187624" y="0"/>
            <a:ext cx="7746064" cy="836712"/>
          </a:xfrm>
        </p:spPr>
        <p:txBody>
          <a:bodyPr/>
          <a:lstStyle/>
          <a:p>
            <a:r>
              <a:rPr lang="es-CO" dirty="0" smtClean="0">
                <a:solidFill>
                  <a:srgbClr val="0070C0"/>
                </a:solidFill>
                <a:latin typeface="Algerian" pitchFamily="82" charset="0"/>
              </a:rPr>
              <a:t>SINTOMAS</a:t>
            </a:r>
            <a:r>
              <a:rPr lang="es-CO" dirty="0" smtClean="0"/>
              <a:t> </a:t>
            </a:r>
            <a:endParaRPr lang="es-CO" dirty="0"/>
          </a:p>
        </p:txBody>
      </p:sp>
      <p:sp>
        <p:nvSpPr>
          <p:cNvPr id="3" name="2 Marcador de contenido"/>
          <p:cNvSpPr>
            <a:spLocks noGrp="1"/>
          </p:cNvSpPr>
          <p:nvPr>
            <p:ph idx="1"/>
          </p:nvPr>
        </p:nvSpPr>
        <p:spPr>
          <a:xfrm>
            <a:off x="1115616" y="764704"/>
            <a:ext cx="7818072" cy="5904656"/>
          </a:xfrm>
        </p:spPr>
        <p:txBody>
          <a:bodyPr>
            <a:normAutofit fontScale="92500" lnSpcReduction="10000"/>
          </a:bodyPr>
          <a:lstStyle/>
          <a:p>
            <a:r>
              <a:rPr lang="es-CO" sz="2400" dirty="0">
                <a:effectLst>
                  <a:outerShdw blurRad="38100" dist="38100" dir="2700000" algn="tl">
                    <a:srgbClr val="000000">
                      <a:alpha val="43137"/>
                    </a:srgbClr>
                  </a:outerShdw>
                </a:effectLst>
              </a:rPr>
              <a:t>Básicamente, se manifiesta como una gastroenteritis de 3 a 8 días de duración, con:</a:t>
            </a:r>
          </a:p>
          <a:p>
            <a:r>
              <a:rPr lang="es-CO" sz="2400" dirty="0">
                <a:effectLst>
                  <a:outerShdw blurRad="38100" dist="38100" dir="2700000" algn="tl">
                    <a:srgbClr val="000000">
                      <a:alpha val="43137"/>
                    </a:srgbClr>
                  </a:outerShdw>
                </a:effectLst>
              </a:rPr>
              <a:t>- Vómitos explosivos.</a:t>
            </a:r>
          </a:p>
          <a:p>
            <a:r>
              <a:rPr lang="es-CO" sz="2400" dirty="0">
                <a:effectLst>
                  <a:outerShdw blurRad="38100" dist="38100" dir="2700000" algn="tl">
                    <a:srgbClr val="000000">
                      <a:alpha val="43137"/>
                    </a:srgbClr>
                  </a:outerShdw>
                </a:effectLst>
              </a:rPr>
              <a:t>- Diarrea acuosa a repetición (hasta 20 deposiciones por día</a:t>
            </a:r>
            <a:r>
              <a:rPr lang="es-CO" sz="2400" dirty="0" smtClean="0">
                <a:effectLst>
                  <a:outerShdw blurRad="38100" dist="38100" dir="2700000" algn="tl">
                    <a:srgbClr val="000000">
                      <a:alpha val="43137"/>
                    </a:srgbClr>
                  </a:outerShdw>
                </a:effectLst>
              </a:rPr>
              <a:t>). - </a:t>
            </a:r>
            <a:r>
              <a:rPr lang="es-CO" sz="2400" dirty="0">
                <a:effectLst>
                  <a:outerShdw blurRad="38100" dist="38100" dir="2700000" algn="tl">
                    <a:srgbClr val="000000">
                      <a:alpha val="43137"/>
                    </a:srgbClr>
                  </a:outerShdw>
                </a:effectLst>
              </a:rPr>
              <a:t>Fiebre</a:t>
            </a:r>
            <a:r>
              <a:rPr lang="es-CO" sz="2400" dirty="0" smtClean="0">
                <a:effectLst>
                  <a:outerShdw blurRad="38100" dist="38100" dir="2700000" algn="tl">
                    <a:srgbClr val="000000">
                      <a:alpha val="43137"/>
                    </a:srgbClr>
                  </a:outerShdw>
                </a:effectLst>
              </a:rPr>
              <a:t>. - </a:t>
            </a:r>
            <a:r>
              <a:rPr lang="es-CO" sz="2400" dirty="0">
                <a:effectLst>
                  <a:outerShdw blurRad="38100" dist="38100" dir="2700000" algn="tl">
                    <a:srgbClr val="000000">
                      <a:alpha val="43137"/>
                    </a:srgbClr>
                  </a:outerShdw>
                </a:effectLst>
              </a:rPr>
              <a:t>Dolor abdominal</a:t>
            </a:r>
            <a:r>
              <a:rPr lang="es-CO" sz="2400" dirty="0" smtClean="0">
                <a:effectLst>
                  <a:outerShdw blurRad="38100" dist="38100" dir="2700000" algn="tl">
                    <a:srgbClr val="000000">
                      <a:alpha val="43137"/>
                    </a:srgbClr>
                  </a:outerShdw>
                </a:effectLst>
              </a:rPr>
              <a:t>.</a:t>
            </a:r>
          </a:p>
          <a:p>
            <a:r>
              <a:rPr lang="es-CO" sz="2400" b="1" i="1" u="sng" dirty="0" smtClean="0">
                <a:solidFill>
                  <a:srgbClr val="0070C0"/>
                </a:solidFill>
                <a:effectLst>
                  <a:outerShdw blurRad="38100" dist="38100" dir="2700000" algn="tl">
                    <a:srgbClr val="000000">
                      <a:alpha val="43137"/>
                    </a:srgbClr>
                  </a:outerShdw>
                </a:effectLst>
              </a:rPr>
              <a:t>COMO SE PUEDE PREVENIR </a:t>
            </a:r>
          </a:p>
          <a:p>
            <a:r>
              <a:rPr lang="es-CO" sz="2400" dirty="0">
                <a:effectLst>
                  <a:outerShdw blurRad="38100" dist="38100" dir="2700000" algn="tl">
                    <a:srgbClr val="000000">
                      <a:alpha val="43137"/>
                    </a:srgbClr>
                  </a:outerShdw>
                </a:effectLst>
              </a:rPr>
              <a:t>tomar medidas de cuidado e higiene ambiental que incluyan todos los  utensilios y también los alimentos:</a:t>
            </a:r>
          </a:p>
          <a:p>
            <a:r>
              <a:rPr lang="es-CO" sz="2400" dirty="0">
                <a:effectLst>
                  <a:outerShdw blurRad="38100" dist="38100" dir="2700000" algn="tl">
                    <a:srgbClr val="000000">
                      <a:alpha val="43137"/>
                    </a:srgbClr>
                  </a:outerShdw>
                </a:effectLst>
              </a:rPr>
              <a:t>- Lavarse las manos con agua y jabón, en especial después de ir al baño y/o cambiar pañales, y antes de comer. </a:t>
            </a:r>
            <a:endParaRPr lang="es-CO" sz="2400" dirty="0" smtClean="0">
              <a:effectLst>
                <a:outerShdw blurRad="38100" dist="38100" dir="2700000" algn="tl">
                  <a:srgbClr val="000000">
                    <a:alpha val="43137"/>
                  </a:srgbClr>
                </a:outerShdw>
              </a:effectLst>
            </a:endParaRPr>
          </a:p>
          <a:p>
            <a:r>
              <a:rPr lang="es-CO" sz="2400" dirty="0">
                <a:effectLst>
                  <a:outerShdw blurRad="38100" dist="38100" dir="2700000" algn="tl">
                    <a:srgbClr val="000000">
                      <a:alpha val="43137"/>
                    </a:srgbClr>
                  </a:outerShdw>
                </a:effectLst>
              </a:rPr>
              <a:t>Consumir agua segura. Si no hay seguridad de que el agua sea potable, es preciso hervirla o potabilizarla con dos gotas de lavandina por cada litro de agua</a:t>
            </a:r>
            <a:r>
              <a:rPr lang="es-CO" sz="2400" dirty="0" smtClean="0">
                <a:effectLst>
                  <a:outerShdw blurRad="38100" dist="38100" dir="2700000" algn="tl">
                    <a:srgbClr val="000000">
                      <a:alpha val="43137"/>
                    </a:srgbClr>
                  </a:outerShdw>
                </a:effectLst>
              </a:rPr>
              <a:t>.</a:t>
            </a:r>
          </a:p>
          <a:p>
            <a:r>
              <a:rPr lang="es-CO" sz="2400" dirty="0">
                <a:effectLst>
                  <a:outerShdw blurRad="38100" dist="38100" dir="2700000" algn="tl">
                    <a:srgbClr val="000000">
                      <a:alpha val="43137"/>
                    </a:srgbClr>
                  </a:outerShdw>
                </a:effectLst>
              </a:rPr>
              <a:t>Mantener la lactancia materna durante el primer año de vida de los bebés, ya que disminuye el riesgo de contagio de esta infección en un 50%.</a:t>
            </a:r>
          </a:p>
        </p:txBody>
      </p:sp>
    </p:spTree>
    <p:extLst>
      <p:ext uri="{BB962C8B-B14F-4D97-AF65-F5344CB8AC3E}">
        <p14:creationId xmlns:p14="http://schemas.microsoft.com/office/powerpoint/2010/main" val="10182637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115616" y="116632"/>
            <a:ext cx="7818072" cy="792088"/>
          </a:xfrm>
        </p:spPr>
        <p:txBody>
          <a:bodyPr/>
          <a:lstStyle/>
          <a:p>
            <a:r>
              <a:rPr lang="es-CO" dirty="0" smtClean="0"/>
              <a:t>DOSIS </a:t>
            </a:r>
            <a:endParaRPr lang="es-CO" dirty="0"/>
          </a:p>
        </p:txBody>
      </p:sp>
      <p:sp>
        <p:nvSpPr>
          <p:cNvPr id="3" name="2 Marcador de contenido"/>
          <p:cNvSpPr>
            <a:spLocks noGrp="1"/>
          </p:cNvSpPr>
          <p:nvPr>
            <p:ph idx="1"/>
          </p:nvPr>
        </p:nvSpPr>
        <p:spPr>
          <a:xfrm>
            <a:off x="1115616" y="980728"/>
            <a:ext cx="8028384" cy="5877272"/>
          </a:xfrm>
        </p:spPr>
        <p:txBody>
          <a:bodyPr>
            <a:normAutofit fontScale="77500" lnSpcReduction="20000"/>
          </a:bodyPr>
          <a:lstStyle/>
          <a:p>
            <a:r>
              <a:rPr lang="es-CO" dirty="0"/>
              <a:t>Hay dos marcas de vacunas contra el rotavirus </a:t>
            </a:r>
            <a:r>
              <a:rPr lang="es-CO" dirty="0" smtClean="0"/>
              <a:t>disponibles. 2 </a:t>
            </a:r>
            <a:r>
              <a:rPr lang="es-CO" dirty="0"/>
              <a:t>o 3 dosis, según la vacuna que se utilice</a:t>
            </a:r>
            <a:r>
              <a:rPr lang="es-CO" dirty="0" smtClean="0"/>
              <a:t>.</a:t>
            </a:r>
            <a:endParaRPr lang="es-CO" dirty="0"/>
          </a:p>
          <a:p>
            <a:r>
              <a:rPr lang="es-CO" dirty="0"/>
              <a:t>Se recomiendan las dosis de la vacuna contra el rotavirus en estas edades</a:t>
            </a:r>
            <a:r>
              <a:rPr lang="es-CO" dirty="0" smtClean="0"/>
              <a:t>:</a:t>
            </a:r>
            <a:endParaRPr lang="es-CO" dirty="0"/>
          </a:p>
          <a:p>
            <a:r>
              <a:rPr lang="es-CO" dirty="0"/>
              <a:t>Primera dosis: 2 meses de </a:t>
            </a:r>
            <a:r>
              <a:rPr lang="es-CO" dirty="0" smtClean="0"/>
              <a:t>edad</a:t>
            </a:r>
            <a:endParaRPr lang="es-CO" dirty="0"/>
          </a:p>
          <a:p>
            <a:r>
              <a:rPr lang="es-CO" dirty="0"/>
              <a:t>Segunda dosis: 4 meses de </a:t>
            </a:r>
            <a:r>
              <a:rPr lang="es-CO" dirty="0" smtClean="0"/>
              <a:t>edad</a:t>
            </a:r>
            <a:endParaRPr lang="es-CO" dirty="0"/>
          </a:p>
          <a:p>
            <a:r>
              <a:rPr lang="es-CO" dirty="0"/>
              <a:t>Tercera dosis: 6 meses de edad (si es necesario</a:t>
            </a:r>
            <a:r>
              <a:rPr lang="es-CO" dirty="0" smtClean="0"/>
              <a:t>)</a:t>
            </a:r>
          </a:p>
          <a:p>
            <a:r>
              <a:rPr lang="es-CO" dirty="0"/>
              <a:t>La vacuna contra el rotavirus es un líquido que se toma por vía oral, no una inyección</a:t>
            </a:r>
            <a:r>
              <a:rPr lang="es-CO" dirty="0" smtClean="0"/>
              <a:t>.</a:t>
            </a:r>
            <a:endParaRPr lang="es-CO" dirty="0"/>
          </a:p>
          <a:p>
            <a:r>
              <a:rPr lang="es-CO" dirty="0"/>
              <a:t>La vacuna contra el rotavirus puede administrarse en forma segura al mismo tiempo que otras vacunas</a:t>
            </a:r>
            <a:r>
              <a:rPr lang="es-CO" dirty="0" smtClean="0"/>
              <a:t>.</a:t>
            </a:r>
          </a:p>
          <a:p>
            <a:r>
              <a:rPr lang="es-CO" dirty="0"/>
              <a:t>La vacuna contra el rotavirus es muy eficaz para evitar la diarrea y los vómitos que provoca este virus. Casi todos los bebés que reciben esta vacuna estarán protegidos contra la diarrea severa provocada por el rotavirus</a:t>
            </a:r>
            <a:r>
              <a:rPr lang="es-CO" dirty="0">
                <a:effectLst>
                  <a:outerShdw blurRad="38100" dist="38100" dir="2700000" algn="tl">
                    <a:srgbClr val="000000">
                      <a:alpha val="43137"/>
                    </a:srgbClr>
                  </a:outerShdw>
                </a:effectLst>
              </a:rPr>
              <a:t>.</a:t>
            </a:r>
          </a:p>
        </p:txBody>
      </p:sp>
    </p:spTree>
    <p:extLst>
      <p:ext uri="{BB962C8B-B14F-4D97-AF65-F5344CB8AC3E}">
        <p14:creationId xmlns:p14="http://schemas.microsoft.com/office/powerpoint/2010/main" val="42100989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115616" y="404664"/>
            <a:ext cx="7818072" cy="72008"/>
          </a:xfrm>
        </p:spPr>
        <p:txBody>
          <a:bodyPr>
            <a:normAutofit fontScale="90000"/>
          </a:bodyPr>
          <a:lstStyle/>
          <a:p>
            <a:r>
              <a:rPr lang="es-CO" dirty="0"/>
              <a:t>¿</a:t>
            </a:r>
            <a:r>
              <a:rPr lang="es-CO" sz="3600" dirty="0"/>
              <a:t>Cuáles bebés no deben recibir esta vacuna o deben esperar?</a:t>
            </a:r>
          </a:p>
        </p:txBody>
      </p:sp>
      <p:sp>
        <p:nvSpPr>
          <p:cNvPr id="3" name="2 Marcador de contenido"/>
          <p:cNvSpPr>
            <a:spLocks noGrp="1"/>
          </p:cNvSpPr>
          <p:nvPr>
            <p:ph idx="1"/>
          </p:nvPr>
        </p:nvSpPr>
        <p:spPr>
          <a:xfrm>
            <a:off x="1115616" y="1124744"/>
            <a:ext cx="7818072" cy="5616624"/>
          </a:xfrm>
        </p:spPr>
        <p:txBody>
          <a:bodyPr>
            <a:normAutofit fontScale="70000" lnSpcReduction="20000"/>
          </a:bodyPr>
          <a:lstStyle/>
          <a:p>
            <a:r>
              <a:rPr lang="es-CO" dirty="0"/>
              <a:t>Un bebé que haya tenido una reacción alérgica severa (que haya puesto en riesgo su vida) a una dosis de la vacuna contra el rotavirus no debería recibir otra dosis</a:t>
            </a:r>
            <a:r>
              <a:rPr lang="es-CO" dirty="0" smtClean="0"/>
              <a:t>.</a:t>
            </a:r>
            <a:endParaRPr lang="es-CO" dirty="0"/>
          </a:p>
          <a:p>
            <a:r>
              <a:rPr lang="es-CO" dirty="0"/>
              <a:t>Un bebé que tenga una alergia severa (que ponga en riesgo su vida) a algún componente de la vacuna contra el rotavirus no debería recibir la vacuna</a:t>
            </a:r>
            <a:r>
              <a:rPr lang="es-CO" dirty="0" smtClean="0"/>
              <a:t>.</a:t>
            </a:r>
            <a:endParaRPr lang="es-CO" dirty="0"/>
          </a:p>
          <a:p>
            <a:r>
              <a:rPr lang="es-CO" dirty="0"/>
              <a:t>Informe a su médico en caso de que sepa que su bebé tiene alguna alergia severa, incluida una alergia severa al látex</a:t>
            </a:r>
            <a:r>
              <a:rPr lang="es-CO" dirty="0" smtClean="0"/>
              <a:t>.</a:t>
            </a:r>
            <a:endParaRPr lang="es-CO" dirty="0"/>
          </a:p>
          <a:p>
            <a:r>
              <a:rPr lang="es-CO" dirty="0"/>
              <a:t>Los bebés con “inmunodeficiencia combinada severa” (</a:t>
            </a:r>
            <a:r>
              <a:rPr lang="es-CO" dirty="0" smtClean="0"/>
              <a:t>Severe  </a:t>
            </a:r>
            <a:r>
              <a:rPr lang="es-CO" dirty="0"/>
              <a:t>Combined Immunodeficiency, SCID) no deben recibir la vacuna contra el rotavirus</a:t>
            </a:r>
            <a:r>
              <a:rPr lang="es-CO" dirty="0" smtClean="0"/>
              <a:t>.</a:t>
            </a:r>
            <a:endParaRPr lang="es-CO" dirty="0"/>
          </a:p>
          <a:p>
            <a:r>
              <a:rPr lang="es-CO" dirty="0"/>
              <a:t>Los bebés que hayan tenido un tipo de obstrucción intestinal llamada “invaginación intestinal” no deben recibir la vacuna contra el rotavirus</a:t>
            </a:r>
            <a:r>
              <a:rPr lang="es-CO" dirty="0" smtClean="0"/>
              <a:t>.</a:t>
            </a:r>
            <a:endParaRPr lang="es-CO" dirty="0"/>
          </a:p>
          <a:p>
            <a:r>
              <a:rPr lang="es-CO" dirty="0"/>
              <a:t>Los bebés que se encuentran ligeramente enfermos posiblemente puedan recibir la vacuna. Los bebés que tienen una enfermedad moderada o severa posiblemente deban esperar hasta su recuperación. Esto incluye a bebés con diarrea o vómitos moderados o severos.</a:t>
            </a:r>
          </a:p>
        </p:txBody>
      </p:sp>
    </p:spTree>
    <p:extLst>
      <p:ext uri="{BB962C8B-B14F-4D97-AF65-F5344CB8AC3E}">
        <p14:creationId xmlns:p14="http://schemas.microsoft.com/office/powerpoint/2010/main" val="2188877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608" y="0"/>
            <a:ext cx="7890080" cy="1052736"/>
          </a:xfrm>
        </p:spPr>
        <p:txBody>
          <a:bodyPr>
            <a:normAutofit fontScale="90000"/>
          </a:bodyPr>
          <a:lstStyle/>
          <a:p>
            <a:r>
              <a:rPr lang="es-CO" dirty="0"/>
              <a:t>¿Cuáles son los riesgos de la vacuna contra el rotavirus?</a:t>
            </a:r>
          </a:p>
        </p:txBody>
      </p:sp>
      <p:sp>
        <p:nvSpPr>
          <p:cNvPr id="3" name="2 Marcador de contenido"/>
          <p:cNvSpPr>
            <a:spLocks noGrp="1"/>
          </p:cNvSpPr>
          <p:nvPr>
            <p:ph idx="1"/>
          </p:nvPr>
        </p:nvSpPr>
        <p:spPr>
          <a:xfrm>
            <a:off x="1043608" y="1196752"/>
            <a:ext cx="7818072" cy="5400600"/>
          </a:xfrm>
        </p:spPr>
        <p:txBody>
          <a:bodyPr>
            <a:normAutofit fontScale="85000" lnSpcReduction="10000"/>
          </a:bodyPr>
          <a:lstStyle/>
          <a:p>
            <a:pPr marL="82296" indent="0">
              <a:buNone/>
            </a:pPr>
            <a:r>
              <a:rPr lang="es-CO" dirty="0"/>
              <a:t>La mayoría de los bebés que reciben la vacuna contra el rotavirus no tienen ningún tipo de problema con ella. Sin embargo, algunos problemas se han asociado con la vacuna contra el rotavirus</a:t>
            </a:r>
            <a:r>
              <a:rPr lang="es-CO" dirty="0" smtClean="0"/>
              <a:t>:</a:t>
            </a:r>
            <a:endParaRPr lang="es-CO" dirty="0"/>
          </a:p>
          <a:p>
            <a:r>
              <a:rPr lang="es-CO" dirty="0"/>
              <a:t>Problemas </a:t>
            </a:r>
            <a:r>
              <a:rPr lang="es-CO" dirty="0" smtClean="0"/>
              <a:t>leves</a:t>
            </a:r>
            <a:endParaRPr lang="es-CO" dirty="0"/>
          </a:p>
          <a:p>
            <a:pPr marL="82296" indent="0">
              <a:buNone/>
            </a:pPr>
            <a:r>
              <a:rPr lang="es-CO" dirty="0"/>
              <a:t>Los bebés pueden presentar irritabilidad, o tener </a:t>
            </a:r>
            <a:r>
              <a:rPr lang="es-CO" dirty="0" smtClean="0"/>
              <a:t>diarrea </a:t>
            </a:r>
            <a:r>
              <a:rPr lang="es-CO" dirty="0"/>
              <a:t>o vómitos leves y temporales luego de recibir una dosis de la vacuna contra el rotavirus</a:t>
            </a:r>
            <a:r>
              <a:rPr lang="es-CO" dirty="0" smtClean="0"/>
              <a:t>.</a:t>
            </a:r>
          </a:p>
          <a:p>
            <a:r>
              <a:rPr lang="es-CO" dirty="0"/>
              <a:t>Problemas </a:t>
            </a:r>
            <a:r>
              <a:rPr lang="es-CO" dirty="0" smtClean="0"/>
              <a:t>graves</a:t>
            </a:r>
            <a:endParaRPr lang="es-CO" dirty="0"/>
          </a:p>
          <a:p>
            <a:pPr marL="82296" indent="0">
              <a:buNone/>
            </a:pPr>
            <a:r>
              <a:rPr lang="es-CO" dirty="0"/>
              <a:t>La invaginación intestinal es un tipo de obstrucción intestinal que se trata en un hospital, y puede necesitar cirugía. Sucede “naturalmente” en algunos bebés</a:t>
            </a:r>
          </a:p>
        </p:txBody>
      </p:sp>
    </p:spTree>
    <p:extLst>
      <p:ext uri="{BB962C8B-B14F-4D97-AF65-F5344CB8AC3E}">
        <p14:creationId xmlns:p14="http://schemas.microsoft.com/office/powerpoint/2010/main" val="79038060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io">
  <a:themeElements>
    <a:clrScheme name="Solstic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392</TotalTime>
  <Words>691</Words>
  <Application>Microsoft Office PowerPoint</Application>
  <PresentationFormat>Presentación en pantalla (4:3)</PresentationFormat>
  <Paragraphs>36</Paragraphs>
  <Slides>6</Slides>
  <Notes>1</Notes>
  <HiddenSlides>0</HiddenSlides>
  <MMClips>1</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Solsticio</vt:lpstr>
      <vt:lpstr>ROTAVIRUS  MILAGROS CABELLO CAMPO ALTO TEUSAQUILLO CLAUDIA SEGUANES  ADMON. EN SALUD II </vt:lpstr>
      <vt:lpstr>EL ROTAVIRUS </vt:lpstr>
      <vt:lpstr>SINTOMAS </vt:lpstr>
      <vt:lpstr>DOSIS </vt:lpstr>
      <vt:lpstr>¿Cuáles bebés no deben recibir esta vacuna o deben esperar?</vt:lpstr>
      <vt:lpstr>¿Cuáles son los riesgos de la vacuna contra el rotavirus?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ROTAVIRUS AVERIGUAR</dc:title>
  <dc:creator>user</dc:creator>
  <cp:lastModifiedBy>Usuario</cp:lastModifiedBy>
  <cp:revision>22</cp:revision>
  <dcterms:created xsi:type="dcterms:W3CDTF">2014-09-25T17:26:07Z</dcterms:created>
  <dcterms:modified xsi:type="dcterms:W3CDTF">2014-09-28T16:33:10Z</dcterms:modified>
</cp:coreProperties>
</file>