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3" r:id="rId3"/>
    <p:sldId id="257" r:id="rId4"/>
    <p:sldId id="261" r:id="rId5"/>
    <p:sldId id="258" r:id="rId6"/>
    <p:sldId id="259" r:id="rId7"/>
    <p:sldId id="260" r:id="rId8"/>
    <p:sldId id="262" r:id="rId9"/>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7A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9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CD28E93-95F3-43AC-8F0B-434D80D5303E}" type="datetimeFigureOut">
              <a:rPr lang="es-CO" smtClean="0"/>
              <a:t>28/09/2014</a:t>
            </a:fld>
            <a:endParaRPr lang="es-CO"/>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CO"/>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0741BA78-B654-4F45-BF3D-4CEBB65A8218}"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CD28E93-95F3-43AC-8F0B-434D80D5303E}" type="datetimeFigureOut">
              <a:rPr lang="es-CO" smtClean="0"/>
              <a:t>28/09/2014</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0741BA78-B654-4F45-BF3D-4CEBB65A8218}"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FCD28E93-95F3-43AC-8F0B-434D80D5303E}" type="datetimeFigureOut">
              <a:rPr lang="es-CO" smtClean="0"/>
              <a:t>28/09/2014</a:t>
            </a:fld>
            <a:endParaRPr lang="es-CO"/>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CO"/>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0741BA78-B654-4F45-BF3D-4CEBB65A8218}"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CD28E93-95F3-43AC-8F0B-434D80D5303E}" type="datetimeFigureOut">
              <a:rPr lang="es-CO" smtClean="0"/>
              <a:t>28/09/2014</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0741BA78-B654-4F45-BF3D-4CEBB65A8218}"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CD28E93-95F3-43AC-8F0B-434D80D5303E}" type="datetimeFigureOut">
              <a:rPr lang="es-CO" smtClean="0"/>
              <a:t>28/09/2014</a:t>
            </a:fld>
            <a:endParaRPr lang="es-CO"/>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CO"/>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0741BA78-B654-4F45-BF3D-4CEBB65A8218}"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FCD28E93-95F3-43AC-8F0B-434D80D5303E}" type="datetimeFigureOut">
              <a:rPr lang="es-CO" smtClean="0"/>
              <a:t>28/09/2014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0741BA78-B654-4F45-BF3D-4CEBB65A8218}"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FCD28E93-95F3-43AC-8F0B-434D80D5303E}" type="datetimeFigureOut">
              <a:rPr lang="es-CO" smtClean="0"/>
              <a:t>28/09/2014</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0741BA78-B654-4F45-BF3D-4CEBB65A8218}"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FCD28E93-95F3-43AC-8F0B-434D80D5303E}" type="datetimeFigureOut">
              <a:rPr lang="es-CO" smtClean="0"/>
              <a:t>28/09/2014</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0741BA78-B654-4F45-BF3D-4CEBB65A8218}"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CD28E93-95F3-43AC-8F0B-434D80D5303E}" type="datetimeFigureOut">
              <a:rPr lang="es-CO" smtClean="0"/>
              <a:t>28/09/2014</a:t>
            </a:fld>
            <a:endParaRPr lang="es-CO"/>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CO"/>
          </a:p>
        </p:txBody>
      </p:sp>
      <p:sp>
        <p:nvSpPr>
          <p:cNvPr id="4" name="3 Marcador de número de diapositiva"/>
          <p:cNvSpPr>
            <a:spLocks noGrp="1"/>
          </p:cNvSpPr>
          <p:nvPr>
            <p:ph type="sldNum" sz="quarter" idx="12"/>
          </p:nvPr>
        </p:nvSpPr>
        <p:spPr/>
        <p:txBody>
          <a:bodyPr/>
          <a:lstStyle>
            <a:extLst/>
          </a:lstStyle>
          <a:p>
            <a:fld id="{0741BA78-B654-4F45-BF3D-4CEBB65A8218}"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FCD28E93-95F3-43AC-8F0B-434D80D5303E}" type="datetimeFigureOut">
              <a:rPr lang="es-CO" smtClean="0"/>
              <a:t>28/09/2014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0741BA78-B654-4F45-BF3D-4CEBB65A8218}"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FCD28E93-95F3-43AC-8F0B-434D80D5303E}" type="datetimeFigureOut">
              <a:rPr lang="es-CO" smtClean="0"/>
              <a:t>28/09/2014</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0741BA78-B654-4F45-BF3D-4CEBB65A8218}" type="slidenum">
              <a:rPr lang="es-CO" smtClean="0"/>
              <a:t>‹Nº›</a:t>
            </a:fld>
            <a:endParaRPr lang="es-CO"/>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CD28E93-95F3-43AC-8F0B-434D80D5303E}" type="datetimeFigureOut">
              <a:rPr lang="es-CO" smtClean="0"/>
              <a:t>28/09/2014</a:t>
            </a:fld>
            <a:endParaRPr lang="es-CO"/>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CO"/>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0741BA78-B654-4F45-BF3D-4CEBB65A8218}"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CO"/>
          </a:p>
        </p:txBody>
      </p:sp>
      <p:sp>
        <p:nvSpPr>
          <p:cNvPr id="3" name="2 Subtítulo"/>
          <p:cNvSpPr>
            <a:spLocks noGrp="1"/>
          </p:cNvSpPr>
          <p:nvPr>
            <p:ph type="subTitle" idx="1"/>
          </p:nvPr>
        </p:nvSpPr>
        <p:spPr/>
        <p:txBody>
          <a:bodyPr/>
          <a:lstStyle/>
          <a:p>
            <a:endParaRPr lang="es-CO"/>
          </a:p>
        </p:txBody>
      </p:sp>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6 Rectángulo"/>
          <p:cNvSpPr/>
          <p:nvPr/>
        </p:nvSpPr>
        <p:spPr>
          <a:xfrm>
            <a:off x="3923928" y="1146810"/>
            <a:ext cx="4752528" cy="1323439"/>
          </a:xfrm>
          <a:prstGeom prst="rect">
            <a:avLst/>
          </a:prstGeom>
          <a:noFill/>
        </p:spPr>
        <p:txBody>
          <a:bodyPr wrap="square" lIns="91440" tIns="45720" rIns="91440" bIns="45720">
            <a:spAutoFit/>
          </a:bodyPr>
          <a:lstStyle/>
          <a:p>
            <a:pPr algn="ctr"/>
            <a:r>
              <a:rPr lang="es-ES" sz="8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eflection blurRad="6350" stA="55000" endA="50" endPos="85000" dist="29997" dir="5400000" sy="-100000" algn="bl" rotWithShape="0"/>
                </a:effectLst>
              </a:rPr>
              <a:t>TETANOS</a:t>
            </a:r>
            <a:endParaRPr lang="es-ES" sz="8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eflection blurRad="6350" stA="55000" endA="50" endPos="85000" dist="29997" dir="5400000" sy="-100000" algn="bl" rotWithShape="0"/>
              </a:effectLst>
            </a:endParaRPr>
          </a:p>
        </p:txBody>
      </p:sp>
      <p:sp>
        <p:nvSpPr>
          <p:cNvPr id="8" name="7 CuadroTexto"/>
          <p:cNvSpPr txBox="1"/>
          <p:nvPr/>
        </p:nvSpPr>
        <p:spPr>
          <a:xfrm>
            <a:off x="2339752" y="4509120"/>
            <a:ext cx="3616370" cy="1938992"/>
          </a:xfrm>
          <a:prstGeom prst="rect">
            <a:avLst/>
          </a:prstGeom>
          <a:noFill/>
        </p:spPr>
        <p:txBody>
          <a:bodyPr wrap="square" rtlCol="0">
            <a:spAutoFit/>
          </a:bodyPr>
          <a:lstStyle/>
          <a:p>
            <a:pPr algn="ctr"/>
            <a:r>
              <a:rPr lang="es-CO" sz="2400" dirty="0" smtClean="0"/>
              <a:t>PRESENTADO POR: </a:t>
            </a:r>
          </a:p>
          <a:p>
            <a:pPr algn="ctr"/>
            <a:r>
              <a:rPr lang="es-CO" sz="2400" dirty="0" smtClean="0"/>
              <a:t>LORENA GARAY</a:t>
            </a:r>
          </a:p>
          <a:p>
            <a:pPr algn="ctr"/>
            <a:r>
              <a:rPr lang="es-CO" sz="2400" dirty="0" smtClean="0"/>
              <a:t>DOCENTE: </a:t>
            </a:r>
          </a:p>
          <a:p>
            <a:pPr algn="ctr"/>
            <a:r>
              <a:rPr lang="es-CO" sz="2400" dirty="0" smtClean="0"/>
              <a:t>CLAUDIA SEGUANES</a:t>
            </a:r>
          </a:p>
          <a:p>
            <a:pPr algn="ctr"/>
            <a:r>
              <a:rPr lang="es-CO" sz="2400" dirty="0" smtClean="0"/>
              <a:t>ADMON. EN SALUD II</a:t>
            </a:r>
            <a:endParaRPr lang="es-CO" sz="2400" dirty="0"/>
          </a:p>
        </p:txBody>
      </p:sp>
    </p:spTree>
    <p:extLst>
      <p:ext uri="{BB962C8B-B14F-4D97-AF65-F5344CB8AC3E}">
        <p14:creationId xmlns:p14="http://schemas.microsoft.com/office/powerpoint/2010/main" val="384134177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arn(inVertical)">
                                      <p:cBhvr>
                                        <p:cTn id="14" dur="1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9416"/>
            <a:ext cx="4762872" cy="4987936"/>
          </a:xfrm>
          <a:ln>
            <a:solidFill>
              <a:schemeClr val="tx1">
                <a:lumMod val="75000"/>
                <a:lumOff val="25000"/>
              </a:schemeClr>
            </a:solidFill>
          </a:ln>
        </p:spPr>
        <p:txBody>
          <a:bodyPr>
            <a:normAutofit fontScale="92500" lnSpcReduction="20000"/>
          </a:bodyPr>
          <a:lstStyle/>
          <a:p>
            <a:pPr fontAlgn="base"/>
            <a:r>
              <a:rPr lang="es-CO" sz="2400" dirty="0">
                <a:latin typeface="AngsanaUPC" panose="02020603050405020304" pitchFamily="18" charset="-34"/>
                <a:cs typeface="AngsanaUPC" panose="02020603050405020304" pitchFamily="18" charset="-34"/>
              </a:rPr>
              <a:t>Se tiene conocimiento del tétanos desde la antigüedad, Hipócrates y Galeno la describieron como una hipercontracción de los músculos corporales. No fue hasta el siglo XIX cuando se relacionó a la enfermedad con un germen y se identificó la toxina, lo que fue esencial para poder fabricar la vacuna que se utilizó por primera vez en la Primera Guerra Mundial.</a:t>
            </a:r>
          </a:p>
          <a:p>
            <a:pPr fontAlgn="base"/>
            <a:r>
              <a:rPr lang="es-CO" sz="2400" dirty="0">
                <a:latin typeface="AngsanaUPC" panose="02020603050405020304" pitchFamily="18" charset="-34"/>
                <a:cs typeface="AngsanaUPC" panose="02020603050405020304" pitchFamily="18" charset="-34"/>
              </a:rPr>
              <a:t>El tétanos puede contraerse en cualquier lugar del mundo, sin embargo, su frecuencia varía mucho según el nivel de vacunación de cada región. Lo habitual en Europa son 0’1 casos por cada 100.000 habitantes cada año, estas cifras son similares en los países más desarrollados de Latinoamérica. En los países menos desarrollados hay regiones donde los casos de tétanos se disparan hasta 20 por cada 100.000 habitantes al año, para evitarlo la OMS coordina varias campañas de vacunación en zonas desprotegidas.</a:t>
            </a:r>
          </a:p>
          <a:p>
            <a:pPr marL="0" indent="0">
              <a:buNone/>
            </a:pPr>
            <a:endParaRPr lang="es-CO" dirty="0"/>
          </a:p>
        </p:txBody>
      </p:sp>
      <p:sp>
        <p:nvSpPr>
          <p:cNvPr id="4" name="3 Rectángulo"/>
          <p:cNvSpPr/>
          <p:nvPr/>
        </p:nvSpPr>
        <p:spPr>
          <a:xfrm>
            <a:off x="588822" y="260648"/>
            <a:ext cx="3996608" cy="1323439"/>
          </a:xfrm>
          <a:prstGeom prst="rect">
            <a:avLst/>
          </a:prstGeom>
          <a:noFill/>
        </p:spPr>
        <p:txBody>
          <a:bodyPr wrap="none" lIns="91440" tIns="45720" rIns="91440" bIns="45720">
            <a:spAutoFit/>
          </a:bodyPr>
          <a:lstStyle/>
          <a:p>
            <a:pPr algn="ctr"/>
            <a:r>
              <a:rPr lang="es-ES" sz="8000" b="1" dirty="0" smtClean="0">
                <a:ln w="12700">
                  <a:solidFill>
                    <a:schemeClr val="tx2">
                      <a:satMod val="155000"/>
                    </a:schemeClr>
                  </a:solidFill>
                  <a:prstDash val="solid"/>
                </a:ln>
                <a:solidFill>
                  <a:schemeClr val="bg2">
                    <a:tint val="85000"/>
                    <a:satMod val="155000"/>
                  </a:schemeClr>
                </a:solidFill>
                <a:effectLst>
                  <a:glow rad="139700">
                    <a:schemeClr val="accent1">
                      <a:satMod val="175000"/>
                      <a:alpha val="40000"/>
                    </a:schemeClr>
                  </a:glow>
                  <a:outerShdw blurRad="41275" dist="20320" dir="1800000" algn="tl" rotWithShape="0">
                    <a:srgbClr val="000000">
                      <a:alpha val="40000"/>
                    </a:srgbClr>
                  </a:outerShdw>
                  <a:reflection blurRad="6350" stA="60000" endA="900" endPos="58000" dir="5400000" sy="-100000" algn="bl" rotWithShape="0"/>
                </a:effectLst>
              </a:rPr>
              <a:t>ORIGEN</a:t>
            </a:r>
            <a:r>
              <a:rPr lang="es-ES" sz="5400" b="1" cap="none"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 </a:t>
            </a:r>
            <a:endParaRPr lang="es-ES" sz="54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endParaRP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2120" y="2780928"/>
            <a:ext cx="2128604" cy="1944216"/>
          </a:xfrm>
          <a:prstGeom prst="rect">
            <a:avLst/>
          </a:prstGeom>
          <a:ln>
            <a:noFill/>
          </a:ln>
          <a:effectLst>
            <a:softEdge rad="112500"/>
          </a:effectLst>
        </p:spPr>
      </p:pic>
    </p:spTree>
    <p:extLst>
      <p:ext uri="{BB962C8B-B14F-4D97-AF65-F5344CB8AC3E}">
        <p14:creationId xmlns:p14="http://schemas.microsoft.com/office/powerpoint/2010/main" val="26253317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ppt_x"/>
                                          </p:val>
                                        </p:tav>
                                        <p:tav tm="100000">
                                          <p:val>
                                            <p:strVal val="#ppt_x"/>
                                          </p:val>
                                        </p:tav>
                                      </p:tavLst>
                                    </p:anim>
                                    <p:anim calcmode="lin" valueType="num">
                                      <p:cBhvr additive="base">
                                        <p:cTn id="8" dur="1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circle(in)">
                                      <p:cBhvr>
                                        <p:cTn id="3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199" y="1609416"/>
            <a:ext cx="3677477" cy="4846320"/>
          </a:xfrm>
          <a:ln w="28575">
            <a:solidFill>
              <a:schemeClr val="accent1">
                <a:lumMod val="60000"/>
                <a:lumOff val="40000"/>
              </a:schemeClr>
            </a:solidFill>
          </a:ln>
        </p:spPr>
        <p:txBody>
          <a:bodyPr>
            <a:normAutofit lnSpcReduction="10000"/>
          </a:bodyPr>
          <a:lstStyle/>
          <a:p>
            <a:pPr marL="0" indent="0">
              <a:buNone/>
            </a:pPr>
            <a:r>
              <a:rPr lang="es-CO" dirty="0">
                <a:latin typeface="AngsanaUPC" panose="02020603050405020304" pitchFamily="18" charset="-34"/>
                <a:cs typeface="AngsanaUPC" panose="02020603050405020304" pitchFamily="18" charset="-34"/>
              </a:rPr>
              <a:t>El tétanos es una enfermedad muy grave provocada por la toxina de una bacteria </a:t>
            </a:r>
            <a:r>
              <a:rPr lang="es-CO" dirty="0" smtClean="0">
                <a:latin typeface="AngsanaUPC" panose="02020603050405020304" pitchFamily="18" charset="-34"/>
                <a:cs typeface="AngsanaUPC" panose="02020603050405020304" pitchFamily="18" charset="-34"/>
              </a:rPr>
              <a:t>llamada </a:t>
            </a:r>
            <a:r>
              <a:rPr lang="es-CO" i="1" dirty="0" smtClean="0">
                <a:latin typeface="AngsanaUPC" panose="02020603050405020304" pitchFamily="18" charset="-34"/>
                <a:cs typeface="AngsanaUPC" panose="02020603050405020304" pitchFamily="18" charset="-34"/>
              </a:rPr>
              <a:t>clostridium</a:t>
            </a:r>
            <a:r>
              <a:rPr lang="es-CO" dirty="0">
                <a:latin typeface="AngsanaUPC" panose="02020603050405020304" pitchFamily="18" charset="-34"/>
                <a:cs typeface="AngsanaUPC" panose="02020603050405020304" pitchFamily="18" charset="-34"/>
              </a:rPr>
              <a:t> tetánico y se produce como consecuencia de la contaminación de heridas con este germen.</a:t>
            </a:r>
          </a:p>
          <a:p>
            <a:pPr marL="0" indent="0">
              <a:buNone/>
            </a:pPr>
            <a:r>
              <a:rPr lang="es-CO" dirty="0">
                <a:latin typeface="AngsanaUPC" panose="02020603050405020304" pitchFamily="18" charset="-34"/>
                <a:cs typeface="AngsanaUPC" panose="02020603050405020304" pitchFamily="18" charset="-34"/>
              </a:rPr>
              <a:t>La potente toxina tetánica actúa como un veneno que afecta al sistema nervioso central, causando rigidez muscular generalizada, espasmos dolorosos, dificultad para respirar y tragar, convulsiones y otros síntomas que amenazan la vida del enfermo.</a:t>
            </a:r>
          </a:p>
          <a:p>
            <a:pPr marL="0" indent="0">
              <a:buNone/>
            </a:pPr>
            <a:endParaRPr lang="es-CO" dirty="0"/>
          </a:p>
        </p:txBody>
      </p:sp>
      <p:sp>
        <p:nvSpPr>
          <p:cNvPr id="4" name="3 Rectángulo"/>
          <p:cNvSpPr/>
          <p:nvPr/>
        </p:nvSpPr>
        <p:spPr>
          <a:xfrm>
            <a:off x="338414" y="476672"/>
            <a:ext cx="7592528" cy="923330"/>
          </a:xfrm>
          <a:prstGeom prst="rect">
            <a:avLst/>
          </a:prstGeom>
          <a:noFill/>
        </p:spPr>
        <p:txBody>
          <a:bodyPr wrap="none" lIns="91440" tIns="45720" rIns="91440" bIns="45720">
            <a:spAutoFit/>
          </a:bodyPr>
          <a:lstStyle/>
          <a:p>
            <a:pPr algn="ctr"/>
            <a:r>
              <a:rPr lang="es-ES" sz="5400" b="1" dirty="0" smtClean="0">
                <a:ln w="12700">
                  <a:solidFill>
                    <a:schemeClr val="tx2">
                      <a:satMod val="155000"/>
                    </a:schemeClr>
                  </a:solidFill>
                  <a:prstDash val="solid"/>
                </a:ln>
                <a:solidFill>
                  <a:schemeClr val="bg2">
                    <a:tint val="85000"/>
                    <a:satMod val="155000"/>
                  </a:schemeClr>
                </a:solidFill>
                <a:effectLst>
                  <a:glow rad="139700">
                    <a:schemeClr val="accent1">
                      <a:satMod val="175000"/>
                      <a:alpha val="40000"/>
                    </a:schemeClr>
                  </a:glow>
                  <a:outerShdw blurRad="41275" dist="20320" dir="1800000" algn="tl" rotWithShape="0">
                    <a:srgbClr val="000000">
                      <a:alpha val="40000"/>
                    </a:srgbClr>
                  </a:outerShdw>
                  <a:reflection blurRad="6350" stA="60000" endA="900" endPos="58000" dir="5400000" sy="-100000" algn="bl" rotWithShape="0"/>
                </a:effectLst>
              </a:rPr>
              <a:t>¿ QUÉ ES EL TÉTANOS ?</a:t>
            </a:r>
            <a:endParaRPr lang="es-ES" sz="5400" b="1" dirty="0">
              <a:ln w="12700">
                <a:solidFill>
                  <a:schemeClr val="tx2">
                    <a:satMod val="155000"/>
                  </a:schemeClr>
                </a:solidFill>
                <a:prstDash val="solid"/>
              </a:ln>
              <a:solidFill>
                <a:schemeClr val="bg2">
                  <a:tint val="85000"/>
                  <a:satMod val="155000"/>
                </a:schemeClr>
              </a:solidFill>
              <a:effectLst>
                <a:glow rad="139700">
                  <a:schemeClr val="accent1">
                    <a:satMod val="175000"/>
                    <a:alpha val="40000"/>
                  </a:schemeClr>
                </a:glow>
                <a:outerShdw blurRad="41275" dist="20320" dir="1800000" algn="tl" rotWithShape="0">
                  <a:srgbClr val="000000">
                    <a:alpha val="40000"/>
                  </a:srgbClr>
                </a:outerShdw>
                <a:reflection blurRad="6350" stA="60000" endA="900" endPos="58000" dir="5400000" sy="-100000" algn="bl" rotWithShape="0"/>
              </a:effectLst>
            </a:endParaRP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0032" y="2636912"/>
            <a:ext cx="2016224" cy="2520280"/>
          </a:xfrm>
          <a:prstGeom prst="rect">
            <a:avLst/>
          </a:prstGeom>
          <a:ln w="38100">
            <a:solidFill>
              <a:schemeClr val="tx2">
                <a:lumMod val="20000"/>
                <a:lumOff val="80000"/>
              </a:schemeClr>
            </a:solidFill>
          </a:ln>
        </p:spPr>
      </p:pic>
    </p:spTree>
    <p:extLst>
      <p:ext uri="{BB962C8B-B14F-4D97-AF65-F5344CB8AC3E}">
        <p14:creationId xmlns:p14="http://schemas.microsoft.com/office/powerpoint/2010/main" val="29832668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125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ipe(down)">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ipe(dow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circle(in)">
                                      <p:cBhvr>
                                        <p:cTn id="2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528" y="260648"/>
            <a:ext cx="7560840" cy="6192688"/>
          </a:xfrm>
          <a:prstGeom prst="rect">
            <a:avLst/>
          </a:prstGeom>
          <a:ln/>
        </p:spPr>
        <p:style>
          <a:lnRef idx="2">
            <a:schemeClr val="accent5"/>
          </a:lnRef>
          <a:fillRef idx="1">
            <a:schemeClr val="lt1"/>
          </a:fillRef>
          <a:effectRef idx="0">
            <a:schemeClr val="accent5"/>
          </a:effectRef>
          <a:fontRef idx="minor">
            <a:schemeClr val="dk1"/>
          </a:fontRef>
        </p:style>
      </p:pic>
    </p:spTree>
    <p:extLst>
      <p:ext uri="{BB962C8B-B14F-4D97-AF65-F5344CB8AC3E}">
        <p14:creationId xmlns:p14="http://schemas.microsoft.com/office/powerpoint/2010/main" val="2207029194"/>
      </p:ext>
    </p:extLst>
  </p:cSld>
  <p:clrMapOvr>
    <a:masterClrMapping/>
  </p:clrMapOvr>
  <mc:AlternateContent xmlns:mc="http://schemas.openxmlformats.org/markup-compatibility/2006" xmlns:p14="http://schemas.microsoft.com/office/powerpoint/2010/main">
    <mc:Choice Requires="p14">
      <p:transition spd="slow" p14:dur="2000">
        <p:randomBar dir="vert"/>
      </p:transition>
    </mc:Choice>
    <mc:Fallback xmlns="">
      <p:transition spd="slow">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2996952"/>
            <a:ext cx="3024336" cy="3415024"/>
          </a:xfrm>
          <a:ln w="19050">
            <a:solidFill>
              <a:schemeClr val="tx1">
                <a:lumMod val="95000"/>
                <a:lumOff val="5000"/>
              </a:schemeClr>
            </a:solidFill>
          </a:ln>
        </p:spPr>
        <p:txBody>
          <a:bodyPr>
            <a:normAutofit fontScale="92500"/>
          </a:bodyPr>
          <a:lstStyle/>
          <a:p>
            <a:pPr marL="0" indent="0">
              <a:buNone/>
            </a:pPr>
            <a:r>
              <a:rPr lang="es-CO" dirty="0">
                <a:latin typeface="AngsanaUPC" panose="02020603050405020304" pitchFamily="18" charset="-34"/>
                <a:cs typeface="AngsanaUPC" panose="02020603050405020304" pitchFamily="18" charset="-34"/>
              </a:rPr>
              <a:t>Las heridas más peligrosas son las que tienen muchos bordes o con mucho tejido desvitalizado, las punzantes en contacto con el suelo o estiércol, las muy contaminadas con trozos de cuerpos extraños, las quemaduras, las fracturas de huesos con heridas, las mordeduras y las congelaciones.</a:t>
            </a:r>
          </a:p>
        </p:txBody>
      </p:sp>
      <p:sp>
        <p:nvSpPr>
          <p:cNvPr id="5" name="4 Rectángulo"/>
          <p:cNvSpPr/>
          <p:nvPr/>
        </p:nvSpPr>
        <p:spPr>
          <a:xfrm>
            <a:off x="0" y="196137"/>
            <a:ext cx="3960440" cy="2677656"/>
          </a:xfrm>
          <a:prstGeom prst="rect">
            <a:avLst/>
          </a:prstGeom>
          <a:noFill/>
        </p:spPr>
        <p:txBody>
          <a:bodyPr wrap="square" lIns="91440" tIns="45720" rIns="91440" bIns="45720">
            <a:spAutoFit/>
          </a:bodyPr>
          <a:lstStyle/>
          <a:p>
            <a:pPr algn="ctr"/>
            <a:r>
              <a:rPr lang="es-ES"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QUÉ TIPO DE HERIDAS TIENE</a:t>
            </a:r>
          </a:p>
          <a:p>
            <a:pPr algn="ctr"/>
            <a:r>
              <a:rPr lang="es-ES"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MÁS RIESGO DE SER LA PUERTA </a:t>
            </a:r>
          </a:p>
          <a:p>
            <a:pPr algn="ctr"/>
            <a:r>
              <a:rPr lang="es-ES"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 ENTRADA DEL TÉTANOS ?</a:t>
            </a:r>
            <a:endParaRPr lang="es-E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7" name="6 Rectángulo"/>
          <p:cNvSpPr/>
          <p:nvPr/>
        </p:nvSpPr>
        <p:spPr>
          <a:xfrm>
            <a:off x="4139952" y="196137"/>
            <a:ext cx="3528392" cy="1384995"/>
          </a:xfrm>
          <a:prstGeom prst="rect">
            <a:avLst/>
          </a:prstGeom>
          <a:noFill/>
        </p:spPr>
        <p:txBody>
          <a:bodyPr wrap="square" lIns="91440" tIns="45720" rIns="91440" bIns="45720">
            <a:spAutoFit/>
          </a:bodyPr>
          <a:lstStyle/>
          <a:p>
            <a:pPr algn="ctr"/>
            <a:r>
              <a:rPr lang="es-ES"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COMO SE ADMINISTRA LA VACUNA ?</a:t>
            </a:r>
            <a:endParaRPr lang="es-E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8" name="7 CuadroTexto"/>
          <p:cNvSpPr txBox="1"/>
          <p:nvPr/>
        </p:nvSpPr>
        <p:spPr>
          <a:xfrm>
            <a:off x="4283968" y="1772816"/>
            <a:ext cx="3600400" cy="2585323"/>
          </a:xfrm>
          <a:prstGeom prst="rect">
            <a:avLst/>
          </a:prstGeom>
          <a:noFill/>
          <a:ln w="28575">
            <a:solidFill>
              <a:schemeClr val="tx1"/>
            </a:solidFill>
          </a:ln>
        </p:spPr>
        <p:txBody>
          <a:bodyPr wrap="square" rtlCol="0">
            <a:spAutoFit/>
          </a:bodyPr>
          <a:lstStyle/>
          <a:p>
            <a:r>
              <a:rPr lang="es-CO" sz="2400" dirty="0">
                <a:latin typeface="AngsanaUPC" panose="02020603050405020304" pitchFamily="18" charset="-34"/>
                <a:cs typeface="AngsanaUPC" panose="02020603050405020304" pitchFamily="18" charset="-34"/>
              </a:rPr>
              <a:t>Se inyecta por vía intramuscular en el muslo o el brazo, según la edad.</a:t>
            </a:r>
          </a:p>
          <a:p>
            <a:r>
              <a:rPr lang="es-CO" sz="2400" dirty="0">
                <a:latin typeface="AngsanaUPC" panose="02020603050405020304" pitchFamily="18" charset="-34"/>
                <a:cs typeface="AngsanaUPC" panose="02020603050405020304" pitchFamily="18" charset="-34"/>
              </a:rPr>
              <a:t>Puede administrarse el mismo día que se reciben otras vacunas diferentes o bien con cualquier intervalo con ellas, sin ninguna excepción.</a:t>
            </a:r>
          </a:p>
          <a:p>
            <a:endParaRPr lang="es-CO" dirty="0"/>
          </a:p>
        </p:txBody>
      </p:sp>
      <p:pic>
        <p:nvPicPr>
          <p:cNvPr id="9" name="8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7984" y="4725145"/>
            <a:ext cx="3240360" cy="1951180"/>
          </a:xfrm>
          <a:prstGeom prst="rect">
            <a:avLst/>
          </a:prstGeom>
          <a:ln>
            <a:noFill/>
          </a:ln>
          <a:effectLst>
            <a:softEdge rad="112500"/>
          </a:effectLst>
        </p:spPr>
      </p:pic>
    </p:spTree>
    <p:extLst>
      <p:ext uri="{BB962C8B-B14F-4D97-AF65-F5344CB8AC3E}">
        <p14:creationId xmlns:p14="http://schemas.microsoft.com/office/powerpoint/2010/main" val="23525397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circle(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5" grpId="0"/>
      <p:bldP spid="7" grpId="0"/>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1556792"/>
            <a:ext cx="3923075" cy="5013176"/>
          </a:xfrm>
          <a:ln w="19050">
            <a:solidFill>
              <a:schemeClr val="tx1">
                <a:lumMod val="75000"/>
                <a:lumOff val="25000"/>
              </a:schemeClr>
            </a:solidFill>
          </a:ln>
        </p:spPr>
        <p:txBody>
          <a:bodyPr>
            <a:normAutofit fontScale="85000" lnSpcReduction="20000"/>
          </a:bodyPr>
          <a:lstStyle/>
          <a:p>
            <a:pPr marL="514350" indent="-514350">
              <a:buFont typeface="+mj-lt"/>
              <a:buAutoNum type="arabicPeriod"/>
            </a:pPr>
            <a:r>
              <a:rPr lang="es-CO" dirty="0">
                <a:latin typeface="AngsanaUPC" panose="02020603050405020304" pitchFamily="18" charset="-34"/>
                <a:cs typeface="AngsanaUPC" panose="02020603050405020304" pitchFamily="18" charset="-34"/>
              </a:rPr>
              <a:t>La mejor prevención se consigue si se está bien vacunado. Un adulto debe haber recibido al menos 5 dosis de vacuna para considerar la vacunación finalizada. A partir de la adolescencia, si se ha completado el calendario recomendado (6 dosis de vacuna antitetánica), pueden no ser necesarias más dosis de vacuna hasta los 60-65 </a:t>
            </a:r>
            <a:r>
              <a:rPr lang="es-CO" dirty="0" smtClean="0">
                <a:latin typeface="AngsanaUPC" panose="02020603050405020304" pitchFamily="18" charset="-34"/>
                <a:cs typeface="AngsanaUPC" panose="02020603050405020304" pitchFamily="18" charset="-34"/>
              </a:rPr>
              <a:t>años.</a:t>
            </a:r>
          </a:p>
          <a:p>
            <a:pPr marL="514350" indent="-514350">
              <a:buFont typeface="+mj-lt"/>
              <a:buAutoNum type="arabicPeriod"/>
            </a:pPr>
            <a:r>
              <a:rPr lang="es-CO" dirty="0" smtClean="0">
                <a:latin typeface="AngsanaUPC" panose="02020603050405020304" pitchFamily="18" charset="-34"/>
                <a:cs typeface="AngsanaUPC" panose="02020603050405020304" pitchFamily="18" charset="-34"/>
              </a:rPr>
              <a:t>Además </a:t>
            </a:r>
            <a:r>
              <a:rPr lang="es-CO" dirty="0">
                <a:latin typeface="AngsanaUPC" panose="02020603050405020304" pitchFamily="18" charset="-34"/>
                <a:cs typeface="AngsanaUPC" panose="02020603050405020304" pitchFamily="18" charset="-34"/>
              </a:rPr>
              <a:t>de tener la vacunación antitetánica en regla, ante las heridas es importante el lavado y realizar </a:t>
            </a:r>
            <a:r>
              <a:rPr lang="es-CO" dirty="0" smtClean="0">
                <a:latin typeface="AngsanaUPC" panose="02020603050405020304" pitchFamily="18" charset="-34"/>
                <a:cs typeface="AngsanaUPC" panose="02020603050405020304" pitchFamily="18" charset="-34"/>
              </a:rPr>
              <a:t>la cura adecuada.</a:t>
            </a:r>
          </a:p>
          <a:p>
            <a:pPr marL="514350" indent="-514350">
              <a:buFont typeface="+mj-lt"/>
              <a:buAutoNum type="arabicPeriod"/>
            </a:pPr>
            <a:r>
              <a:rPr lang="es-CO" dirty="0" smtClean="0">
                <a:latin typeface="AngsanaUPC" panose="02020603050405020304" pitchFamily="18" charset="-34"/>
                <a:cs typeface="AngsanaUPC" panose="02020603050405020304" pitchFamily="18" charset="-34"/>
              </a:rPr>
              <a:t> En </a:t>
            </a:r>
            <a:r>
              <a:rPr lang="es-CO" dirty="0">
                <a:latin typeface="AngsanaUPC" panose="02020603050405020304" pitchFamily="18" charset="-34"/>
                <a:cs typeface="AngsanaUPC" panose="02020603050405020304" pitchFamily="18" charset="-34"/>
              </a:rPr>
              <a:t>determinadas ocasiones especiales y ante dudas sobre el estado vacunal, puede ser recomendable la administración de una inyección de gammaglobulina específica antitetánica.</a:t>
            </a:r>
          </a:p>
          <a:p>
            <a:pPr marL="0" indent="0">
              <a:buNone/>
            </a:pPr>
            <a:endParaRPr lang="es-CO" dirty="0"/>
          </a:p>
        </p:txBody>
      </p:sp>
      <p:sp>
        <p:nvSpPr>
          <p:cNvPr id="4" name="3 Rectángulo"/>
          <p:cNvSpPr/>
          <p:nvPr/>
        </p:nvSpPr>
        <p:spPr>
          <a:xfrm>
            <a:off x="605027" y="404664"/>
            <a:ext cx="6984776" cy="954107"/>
          </a:xfrm>
          <a:prstGeom prst="rect">
            <a:avLst/>
          </a:prstGeom>
          <a:noFill/>
        </p:spPr>
        <p:txBody>
          <a:bodyPr wrap="square" lIns="91440" tIns="45720" rIns="91440" bIns="45720">
            <a:spAutoFit/>
          </a:bodyPr>
          <a:lstStyle/>
          <a:p>
            <a:pPr algn="ctr"/>
            <a:r>
              <a:rPr lang="es-ES" sz="2800" b="1" cap="none" spc="0" dirty="0" smtClean="0">
                <a:ln w="900" cmpd="sng">
                  <a:solidFill>
                    <a:schemeClr val="bg2">
                      <a:lumMod val="75000"/>
                      <a:alpha val="55000"/>
                    </a:schemeClr>
                  </a:solidFill>
                  <a:prstDash val="solid"/>
                </a:ln>
                <a:solidFill>
                  <a:schemeClr val="accent2">
                    <a:lumMod val="40000"/>
                    <a:lumOff val="60000"/>
                  </a:schemeClr>
                </a:solidFill>
                <a:effectLst>
                  <a:innerShdw blurRad="101600" dist="76200" dir="5400000">
                    <a:schemeClr val="accent1">
                      <a:satMod val="190000"/>
                      <a:tint val="100000"/>
                      <a:alpha val="74000"/>
                    </a:schemeClr>
                  </a:innerShdw>
                  <a:reflection blurRad="6350" stA="55000" endA="300" endPos="45500" dir="5400000" sy="-100000" algn="bl" rotWithShape="0"/>
                </a:effectLst>
              </a:rPr>
              <a:t>¿ QUE DEBE HACERSE ANTE UNA HERIDA PARA EVITAR ESTA ENFERMEDAD ?</a:t>
            </a:r>
            <a:endParaRPr lang="es-ES" sz="2800" b="1" cap="none" spc="0" dirty="0">
              <a:ln w="900" cmpd="sng">
                <a:solidFill>
                  <a:schemeClr val="bg2">
                    <a:lumMod val="75000"/>
                    <a:alpha val="55000"/>
                  </a:schemeClr>
                </a:solidFill>
                <a:prstDash val="solid"/>
              </a:ln>
              <a:solidFill>
                <a:schemeClr val="accent2">
                  <a:lumMod val="40000"/>
                  <a:lumOff val="60000"/>
                </a:schemeClr>
              </a:solidFill>
              <a:effectLst>
                <a:innerShdw blurRad="101600" dist="76200" dir="5400000">
                  <a:schemeClr val="accent1">
                    <a:satMod val="190000"/>
                    <a:tint val="100000"/>
                    <a:alpha val="74000"/>
                  </a:schemeClr>
                </a:innerShdw>
                <a:reflection blurRad="6350" stA="55000" endA="300" endPos="45500" dir="5400000" sy="-100000" algn="bl" rotWithShape="0"/>
              </a:effectLst>
            </a:endParaRP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708920"/>
            <a:ext cx="3230880" cy="2423160"/>
          </a:xfrm>
          <a:prstGeom prst="rect">
            <a:avLst/>
          </a:prstGeom>
          <a:ln>
            <a:noFill/>
          </a:ln>
          <a:effectLst>
            <a:softEdge rad="112500"/>
          </a:effectLst>
        </p:spPr>
      </p:pic>
    </p:spTree>
    <p:extLst>
      <p:ext uri="{BB962C8B-B14F-4D97-AF65-F5344CB8AC3E}">
        <p14:creationId xmlns:p14="http://schemas.microsoft.com/office/powerpoint/2010/main" val="801381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wipe(down)">
                                      <p:cBhvr>
                                        <p:cTn id="13" dur="580">
                                          <p:stCondLst>
                                            <p:cond delay="0"/>
                                          </p:stCondLst>
                                        </p:cTn>
                                        <p:tgtEl>
                                          <p:spTgt spid="3">
                                            <p:bg/>
                                          </p:spTgt>
                                        </p:tgtEl>
                                      </p:cBhvr>
                                    </p:animEffect>
                                    <p:anim calcmode="lin" valueType="num">
                                      <p:cBhvr>
                                        <p:cTn id="14"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bg/>
                                          </p:spTgt>
                                        </p:tgtEl>
                                      </p:cBhvr>
                                      <p:to x="100000" y="60000"/>
                                    </p:animScale>
                                    <p:animScale>
                                      <p:cBhvr>
                                        <p:cTn id="20" dur="166" decel="50000">
                                          <p:stCondLst>
                                            <p:cond delay="676"/>
                                          </p:stCondLst>
                                        </p:cTn>
                                        <p:tgtEl>
                                          <p:spTgt spid="3">
                                            <p:bg/>
                                          </p:spTgt>
                                        </p:tgtEl>
                                      </p:cBhvr>
                                      <p:to x="100000" y="100000"/>
                                    </p:animScale>
                                    <p:animScale>
                                      <p:cBhvr>
                                        <p:cTn id="21" dur="26">
                                          <p:stCondLst>
                                            <p:cond delay="1312"/>
                                          </p:stCondLst>
                                        </p:cTn>
                                        <p:tgtEl>
                                          <p:spTgt spid="3">
                                            <p:bg/>
                                          </p:spTgt>
                                        </p:tgtEl>
                                      </p:cBhvr>
                                      <p:to x="100000" y="80000"/>
                                    </p:animScale>
                                    <p:animScale>
                                      <p:cBhvr>
                                        <p:cTn id="22" dur="166" decel="50000">
                                          <p:stCondLst>
                                            <p:cond delay="1338"/>
                                          </p:stCondLst>
                                        </p:cTn>
                                        <p:tgtEl>
                                          <p:spTgt spid="3">
                                            <p:bg/>
                                          </p:spTgt>
                                        </p:tgtEl>
                                      </p:cBhvr>
                                      <p:to x="100000" y="100000"/>
                                    </p:animScale>
                                    <p:animScale>
                                      <p:cBhvr>
                                        <p:cTn id="23" dur="26">
                                          <p:stCondLst>
                                            <p:cond delay="1642"/>
                                          </p:stCondLst>
                                        </p:cTn>
                                        <p:tgtEl>
                                          <p:spTgt spid="3">
                                            <p:bg/>
                                          </p:spTgt>
                                        </p:tgtEl>
                                      </p:cBhvr>
                                      <p:to x="100000" y="90000"/>
                                    </p:animScale>
                                    <p:animScale>
                                      <p:cBhvr>
                                        <p:cTn id="24" dur="166" decel="50000">
                                          <p:stCondLst>
                                            <p:cond delay="1668"/>
                                          </p:stCondLst>
                                        </p:cTn>
                                        <p:tgtEl>
                                          <p:spTgt spid="3">
                                            <p:bg/>
                                          </p:spTgt>
                                        </p:tgtEl>
                                      </p:cBhvr>
                                      <p:to x="100000" y="100000"/>
                                    </p:animScale>
                                    <p:animScale>
                                      <p:cBhvr>
                                        <p:cTn id="25" dur="26">
                                          <p:stCondLst>
                                            <p:cond delay="1808"/>
                                          </p:stCondLst>
                                        </p:cTn>
                                        <p:tgtEl>
                                          <p:spTgt spid="3">
                                            <p:bg/>
                                          </p:spTgt>
                                        </p:tgtEl>
                                      </p:cBhvr>
                                      <p:to x="100000" y="95000"/>
                                    </p:animScale>
                                    <p:animScale>
                                      <p:cBhvr>
                                        <p:cTn id="26" dur="166" decel="50000">
                                          <p:stCondLst>
                                            <p:cond delay="1834"/>
                                          </p:stCondLst>
                                        </p:cTn>
                                        <p:tgtEl>
                                          <p:spTgt spid="3">
                                            <p:bg/>
                                          </p:spTgt>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Effect transition="in" filter="wipe(down)">
                                      <p:cBhvr>
                                        <p:cTn id="31" dur="580">
                                          <p:stCondLst>
                                            <p:cond delay="0"/>
                                          </p:stCondLst>
                                        </p:cTn>
                                        <p:tgtEl>
                                          <p:spTgt spid="3">
                                            <p:txEl>
                                              <p:pRg st="0" end="0"/>
                                            </p:txEl>
                                          </p:spTgt>
                                        </p:tgtEl>
                                      </p:cBhvr>
                                    </p:animEffect>
                                    <p:anim calcmode="lin" valueType="num">
                                      <p:cBhvr>
                                        <p:cTn id="3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0" end="0"/>
                                            </p:txEl>
                                          </p:spTgt>
                                        </p:tgtEl>
                                      </p:cBhvr>
                                      <p:to x="100000" y="60000"/>
                                    </p:animScale>
                                    <p:animScale>
                                      <p:cBhvr>
                                        <p:cTn id="38" dur="166" decel="50000">
                                          <p:stCondLst>
                                            <p:cond delay="676"/>
                                          </p:stCondLst>
                                        </p:cTn>
                                        <p:tgtEl>
                                          <p:spTgt spid="3">
                                            <p:txEl>
                                              <p:pRg st="0" end="0"/>
                                            </p:txEl>
                                          </p:spTgt>
                                        </p:tgtEl>
                                      </p:cBhvr>
                                      <p:to x="100000" y="100000"/>
                                    </p:animScale>
                                    <p:animScale>
                                      <p:cBhvr>
                                        <p:cTn id="39" dur="26">
                                          <p:stCondLst>
                                            <p:cond delay="1312"/>
                                          </p:stCondLst>
                                        </p:cTn>
                                        <p:tgtEl>
                                          <p:spTgt spid="3">
                                            <p:txEl>
                                              <p:pRg st="0" end="0"/>
                                            </p:txEl>
                                          </p:spTgt>
                                        </p:tgtEl>
                                      </p:cBhvr>
                                      <p:to x="100000" y="80000"/>
                                    </p:animScale>
                                    <p:animScale>
                                      <p:cBhvr>
                                        <p:cTn id="40" dur="166" decel="50000">
                                          <p:stCondLst>
                                            <p:cond delay="1338"/>
                                          </p:stCondLst>
                                        </p:cTn>
                                        <p:tgtEl>
                                          <p:spTgt spid="3">
                                            <p:txEl>
                                              <p:pRg st="0" end="0"/>
                                            </p:txEl>
                                          </p:spTgt>
                                        </p:tgtEl>
                                      </p:cBhvr>
                                      <p:to x="100000" y="100000"/>
                                    </p:animScale>
                                    <p:animScale>
                                      <p:cBhvr>
                                        <p:cTn id="41" dur="26">
                                          <p:stCondLst>
                                            <p:cond delay="1642"/>
                                          </p:stCondLst>
                                        </p:cTn>
                                        <p:tgtEl>
                                          <p:spTgt spid="3">
                                            <p:txEl>
                                              <p:pRg st="0" end="0"/>
                                            </p:txEl>
                                          </p:spTgt>
                                        </p:tgtEl>
                                      </p:cBhvr>
                                      <p:to x="100000" y="90000"/>
                                    </p:animScale>
                                    <p:animScale>
                                      <p:cBhvr>
                                        <p:cTn id="42" dur="166" decel="50000">
                                          <p:stCondLst>
                                            <p:cond delay="1668"/>
                                          </p:stCondLst>
                                        </p:cTn>
                                        <p:tgtEl>
                                          <p:spTgt spid="3">
                                            <p:txEl>
                                              <p:pRg st="0" end="0"/>
                                            </p:txEl>
                                          </p:spTgt>
                                        </p:tgtEl>
                                      </p:cBhvr>
                                      <p:to x="100000" y="100000"/>
                                    </p:animScale>
                                    <p:animScale>
                                      <p:cBhvr>
                                        <p:cTn id="43" dur="26">
                                          <p:stCondLst>
                                            <p:cond delay="1808"/>
                                          </p:stCondLst>
                                        </p:cTn>
                                        <p:tgtEl>
                                          <p:spTgt spid="3">
                                            <p:txEl>
                                              <p:pRg st="0" end="0"/>
                                            </p:txEl>
                                          </p:spTgt>
                                        </p:tgtEl>
                                      </p:cBhvr>
                                      <p:to x="100000" y="95000"/>
                                    </p:animScale>
                                    <p:animScale>
                                      <p:cBhvr>
                                        <p:cTn id="44" dur="166" decel="50000">
                                          <p:stCondLst>
                                            <p:cond delay="1834"/>
                                          </p:stCondLst>
                                        </p:cTn>
                                        <p:tgtEl>
                                          <p:spTgt spid="3">
                                            <p:txEl>
                                              <p:pRg st="0" end="0"/>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grpId="0" nodeType="clickEffect">
                                  <p:stCondLst>
                                    <p:cond delay="0"/>
                                  </p:stCondLst>
                                  <p:childTnLst>
                                    <p:set>
                                      <p:cBhvr>
                                        <p:cTn id="48" dur="1" fill="hold">
                                          <p:stCondLst>
                                            <p:cond delay="0"/>
                                          </p:stCondLst>
                                        </p:cTn>
                                        <p:tgtEl>
                                          <p:spTgt spid="3">
                                            <p:txEl>
                                              <p:pRg st="1" end="1"/>
                                            </p:txEl>
                                          </p:spTgt>
                                        </p:tgtEl>
                                        <p:attrNameLst>
                                          <p:attrName>style.visibility</p:attrName>
                                        </p:attrNameLst>
                                      </p:cBhvr>
                                      <p:to>
                                        <p:strVal val="visible"/>
                                      </p:to>
                                    </p:set>
                                    <p:animEffect transition="in" filter="wipe(down)">
                                      <p:cBhvr>
                                        <p:cTn id="49" dur="580">
                                          <p:stCondLst>
                                            <p:cond delay="0"/>
                                          </p:stCondLst>
                                        </p:cTn>
                                        <p:tgtEl>
                                          <p:spTgt spid="3">
                                            <p:txEl>
                                              <p:pRg st="1" end="1"/>
                                            </p:txEl>
                                          </p:spTgt>
                                        </p:tgtEl>
                                      </p:cBhvr>
                                    </p:animEffect>
                                    <p:anim calcmode="lin" valueType="num">
                                      <p:cBhvr>
                                        <p:cTn id="5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1" end="1"/>
                                            </p:txEl>
                                          </p:spTgt>
                                        </p:tgtEl>
                                      </p:cBhvr>
                                      <p:to x="100000" y="60000"/>
                                    </p:animScale>
                                    <p:animScale>
                                      <p:cBhvr>
                                        <p:cTn id="56" dur="166" decel="50000">
                                          <p:stCondLst>
                                            <p:cond delay="676"/>
                                          </p:stCondLst>
                                        </p:cTn>
                                        <p:tgtEl>
                                          <p:spTgt spid="3">
                                            <p:txEl>
                                              <p:pRg st="1" end="1"/>
                                            </p:txEl>
                                          </p:spTgt>
                                        </p:tgtEl>
                                      </p:cBhvr>
                                      <p:to x="100000" y="100000"/>
                                    </p:animScale>
                                    <p:animScale>
                                      <p:cBhvr>
                                        <p:cTn id="57" dur="26">
                                          <p:stCondLst>
                                            <p:cond delay="1312"/>
                                          </p:stCondLst>
                                        </p:cTn>
                                        <p:tgtEl>
                                          <p:spTgt spid="3">
                                            <p:txEl>
                                              <p:pRg st="1" end="1"/>
                                            </p:txEl>
                                          </p:spTgt>
                                        </p:tgtEl>
                                      </p:cBhvr>
                                      <p:to x="100000" y="80000"/>
                                    </p:animScale>
                                    <p:animScale>
                                      <p:cBhvr>
                                        <p:cTn id="58" dur="166" decel="50000">
                                          <p:stCondLst>
                                            <p:cond delay="1338"/>
                                          </p:stCondLst>
                                        </p:cTn>
                                        <p:tgtEl>
                                          <p:spTgt spid="3">
                                            <p:txEl>
                                              <p:pRg st="1" end="1"/>
                                            </p:txEl>
                                          </p:spTgt>
                                        </p:tgtEl>
                                      </p:cBhvr>
                                      <p:to x="100000" y="100000"/>
                                    </p:animScale>
                                    <p:animScale>
                                      <p:cBhvr>
                                        <p:cTn id="59" dur="26">
                                          <p:stCondLst>
                                            <p:cond delay="1642"/>
                                          </p:stCondLst>
                                        </p:cTn>
                                        <p:tgtEl>
                                          <p:spTgt spid="3">
                                            <p:txEl>
                                              <p:pRg st="1" end="1"/>
                                            </p:txEl>
                                          </p:spTgt>
                                        </p:tgtEl>
                                      </p:cBhvr>
                                      <p:to x="100000" y="90000"/>
                                    </p:animScale>
                                    <p:animScale>
                                      <p:cBhvr>
                                        <p:cTn id="60" dur="166" decel="50000">
                                          <p:stCondLst>
                                            <p:cond delay="1668"/>
                                          </p:stCondLst>
                                        </p:cTn>
                                        <p:tgtEl>
                                          <p:spTgt spid="3">
                                            <p:txEl>
                                              <p:pRg st="1" end="1"/>
                                            </p:txEl>
                                          </p:spTgt>
                                        </p:tgtEl>
                                      </p:cBhvr>
                                      <p:to x="100000" y="100000"/>
                                    </p:animScale>
                                    <p:animScale>
                                      <p:cBhvr>
                                        <p:cTn id="61" dur="26">
                                          <p:stCondLst>
                                            <p:cond delay="1808"/>
                                          </p:stCondLst>
                                        </p:cTn>
                                        <p:tgtEl>
                                          <p:spTgt spid="3">
                                            <p:txEl>
                                              <p:pRg st="1" end="1"/>
                                            </p:txEl>
                                          </p:spTgt>
                                        </p:tgtEl>
                                      </p:cBhvr>
                                      <p:to x="100000" y="95000"/>
                                    </p:animScale>
                                    <p:animScale>
                                      <p:cBhvr>
                                        <p:cTn id="62" dur="166" decel="50000">
                                          <p:stCondLst>
                                            <p:cond delay="1834"/>
                                          </p:stCondLst>
                                        </p:cTn>
                                        <p:tgtEl>
                                          <p:spTgt spid="3">
                                            <p:txEl>
                                              <p:pRg st="1" end="1"/>
                                            </p:txEl>
                                          </p:spTgt>
                                        </p:tgtEl>
                                      </p:cBhvr>
                                      <p:to x="100000" y="100000"/>
                                    </p:animScale>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grpId="0" nodeType="clickEffect">
                                  <p:stCondLst>
                                    <p:cond delay="0"/>
                                  </p:stCondLst>
                                  <p:childTnLst>
                                    <p:set>
                                      <p:cBhvr>
                                        <p:cTn id="66" dur="1" fill="hold">
                                          <p:stCondLst>
                                            <p:cond delay="0"/>
                                          </p:stCondLst>
                                        </p:cTn>
                                        <p:tgtEl>
                                          <p:spTgt spid="3">
                                            <p:txEl>
                                              <p:pRg st="2" end="2"/>
                                            </p:txEl>
                                          </p:spTgt>
                                        </p:tgtEl>
                                        <p:attrNameLst>
                                          <p:attrName>style.visibility</p:attrName>
                                        </p:attrNameLst>
                                      </p:cBhvr>
                                      <p:to>
                                        <p:strVal val="visible"/>
                                      </p:to>
                                    </p:set>
                                    <p:animEffect transition="in" filter="wipe(down)">
                                      <p:cBhvr>
                                        <p:cTn id="67" dur="580">
                                          <p:stCondLst>
                                            <p:cond delay="0"/>
                                          </p:stCondLst>
                                        </p:cTn>
                                        <p:tgtEl>
                                          <p:spTgt spid="3">
                                            <p:txEl>
                                              <p:pRg st="2" end="2"/>
                                            </p:txEl>
                                          </p:spTgt>
                                        </p:tgtEl>
                                      </p:cBhvr>
                                    </p:animEffect>
                                    <p:anim calcmode="lin" valueType="num">
                                      <p:cBhvr>
                                        <p:cTn id="6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73" dur="26">
                                          <p:stCondLst>
                                            <p:cond delay="650"/>
                                          </p:stCondLst>
                                        </p:cTn>
                                        <p:tgtEl>
                                          <p:spTgt spid="3">
                                            <p:txEl>
                                              <p:pRg st="2" end="2"/>
                                            </p:txEl>
                                          </p:spTgt>
                                        </p:tgtEl>
                                      </p:cBhvr>
                                      <p:to x="100000" y="60000"/>
                                    </p:animScale>
                                    <p:animScale>
                                      <p:cBhvr>
                                        <p:cTn id="74" dur="166" decel="50000">
                                          <p:stCondLst>
                                            <p:cond delay="676"/>
                                          </p:stCondLst>
                                        </p:cTn>
                                        <p:tgtEl>
                                          <p:spTgt spid="3">
                                            <p:txEl>
                                              <p:pRg st="2" end="2"/>
                                            </p:txEl>
                                          </p:spTgt>
                                        </p:tgtEl>
                                      </p:cBhvr>
                                      <p:to x="100000" y="100000"/>
                                    </p:animScale>
                                    <p:animScale>
                                      <p:cBhvr>
                                        <p:cTn id="75" dur="26">
                                          <p:stCondLst>
                                            <p:cond delay="1312"/>
                                          </p:stCondLst>
                                        </p:cTn>
                                        <p:tgtEl>
                                          <p:spTgt spid="3">
                                            <p:txEl>
                                              <p:pRg st="2" end="2"/>
                                            </p:txEl>
                                          </p:spTgt>
                                        </p:tgtEl>
                                      </p:cBhvr>
                                      <p:to x="100000" y="80000"/>
                                    </p:animScale>
                                    <p:animScale>
                                      <p:cBhvr>
                                        <p:cTn id="76" dur="166" decel="50000">
                                          <p:stCondLst>
                                            <p:cond delay="1338"/>
                                          </p:stCondLst>
                                        </p:cTn>
                                        <p:tgtEl>
                                          <p:spTgt spid="3">
                                            <p:txEl>
                                              <p:pRg st="2" end="2"/>
                                            </p:txEl>
                                          </p:spTgt>
                                        </p:tgtEl>
                                      </p:cBhvr>
                                      <p:to x="100000" y="100000"/>
                                    </p:animScale>
                                    <p:animScale>
                                      <p:cBhvr>
                                        <p:cTn id="77" dur="26">
                                          <p:stCondLst>
                                            <p:cond delay="1642"/>
                                          </p:stCondLst>
                                        </p:cTn>
                                        <p:tgtEl>
                                          <p:spTgt spid="3">
                                            <p:txEl>
                                              <p:pRg st="2" end="2"/>
                                            </p:txEl>
                                          </p:spTgt>
                                        </p:tgtEl>
                                      </p:cBhvr>
                                      <p:to x="100000" y="90000"/>
                                    </p:animScale>
                                    <p:animScale>
                                      <p:cBhvr>
                                        <p:cTn id="78" dur="166" decel="50000">
                                          <p:stCondLst>
                                            <p:cond delay="1668"/>
                                          </p:stCondLst>
                                        </p:cTn>
                                        <p:tgtEl>
                                          <p:spTgt spid="3">
                                            <p:txEl>
                                              <p:pRg st="2" end="2"/>
                                            </p:txEl>
                                          </p:spTgt>
                                        </p:tgtEl>
                                      </p:cBhvr>
                                      <p:to x="100000" y="100000"/>
                                    </p:animScale>
                                    <p:animScale>
                                      <p:cBhvr>
                                        <p:cTn id="79" dur="26">
                                          <p:stCondLst>
                                            <p:cond delay="1808"/>
                                          </p:stCondLst>
                                        </p:cTn>
                                        <p:tgtEl>
                                          <p:spTgt spid="3">
                                            <p:txEl>
                                              <p:pRg st="2" end="2"/>
                                            </p:txEl>
                                          </p:spTgt>
                                        </p:tgtEl>
                                      </p:cBhvr>
                                      <p:to x="100000" y="95000"/>
                                    </p:animScale>
                                    <p:animScale>
                                      <p:cBhvr>
                                        <p:cTn id="80" dur="166" decel="50000">
                                          <p:stCondLst>
                                            <p:cond delay="1834"/>
                                          </p:stCondLst>
                                        </p:cTn>
                                        <p:tgtEl>
                                          <p:spTgt spid="3">
                                            <p:txEl>
                                              <p:pRg st="2" end="2"/>
                                            </p:txEl>
                                          </p:spTgt>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53" presetClass="entr" presetSubtype="16" fill="hold" nodeType="clickEffect">
                                  <p:stCondLst>
                                    <p:cond delay="0"/>
                                  </p:stCondLst>
                                  <p:childTnLst>
                                    <p:set>
                                      <p:cBhvr>
                                        <p:cTn id="84" dur="1" fill="hold">
                                          <p:stCondLst>
                                            <p:cond delay="0"/>
                                          </p:stCondLst>
                                        </p:cTn>
                                        <p:tgtEl>
                                          <p:spTgt spid="5"/>
                                        </p:tgtEl>
                                        <p:attrNameLst>
                                          <p:attrName>style.visibility</p:attrName>
                                        </p:attrNameLst>
                                      </p:cBhvr>
                                      <p:to>
                                        <p:strVal val="visible"/>
                                      </p:to>
                                    </p:set>
                                    <p:anim calcmode="lin" valueType="num">
                                      <p:cBhvr>
                                        <p:cTn id="85" dur="500" fill="hold"/>
                                        <p:tgtEl>
                                          <p:spTgt spid="5"/>
                                        </p:tgtEl>
                                        <p:attrNameLst>
                                          <p:attrName>ppt_w</p:attrName>
                                        </p:attrNameLst>
                                      </p:cBhvr>
                                      <p:tavLst>
                                        <p:tav tm="0">
                                          <p:val>
                                            <p:fltVal val="0"/>
                                          </p:val>
                                        </p:tav>
                                        <p:tav tm="100000">
                                          <p:val>
                                            <p:strVal val="#ppt_w"/>
                                          </p:val>
                                        </p:tav>
                                      </p:tavLst>
                                    </p:anim>
                                    <p:anim calcmode="lin" valueType="num">
                                      <p:cBhvr>
                                        <p:cTn id="86" dur="500" fill="hold"/>
                                        <p:tgtEl>
                                          <p:spTgt spid="5"/>
                                        </p:tgtEl>
                                        <p:attrNameLst>
                                          <p:attrName>ppt_h</p:attrName>
                                        </p:attrNameLst>
                                      </p:cBhvr>
                                      <p:tavLst>
                                        <p:tav tm="0">
                                          <p:val>
                                            <p:fltVal val="0"/>
                                          </p:val>
                                        </p:tav>
                                        <p:tav tm="100000">
                                          <p:val>
                                            <p:strVal val="#ppt_h"/>
                                          </p:val>
                                        </p:tav>
                                      </p:tavLst>
                                    </p:anim>
                                    <p:animEffect transition="in" filter="fade">
                                      <p:cBhvr>
                                        <p:cTn id="8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60694" y="1628800"/>
            <a:ext cx="3754760" cy="4846320"/>
          </a:xfrm>
          <a:ln w="19050">
            <a:solidFill>
              <a:schemeClr val="tx1"/>
            </a:solidFill>
          </a:ln>
        </p:spPr>
        <p:txBody>
          <a:bodyPr>
            <a:normAutofit fontScale="85000" lnSpcReduction="20000"/>
          </a:bodyPr>
          <a:lstStyle/>
          <a:p>
            <a:pPr marL="514350" indent="-514350">
              <a:buFont typeface="+mj-lt"/>
              <a:buAutoNum type="arabicPeriod"/>
            </a:pPr>
            <a:r>
              <a:rPr lang="es-CO" dirty="0">
                <a:latin typeface="AngsanaUPC" panose="02020603050405020304" pitchFamily="18" charset="-34"/>
                <a:cs typeface="AngsanaUPC" panose="02020603050405020304" pitchFamily="18" charset="-34"/>
              </a:rPr>
              <a:t>Los efectos adversos son poco frecuentes y leves. Al estar incluida en vacunas combinadas deben ser tenidas también en cuenta otras reacciones secundarias debidas a los otros componentes. Las más frecuentes son fiebre o febrícula, leve hinchazón o enrojecimiento en la zona de la inyección, o ligera irritabilidad o somnolencia en los días siguientes a su administración. Excepcionalmente puede aparecer llanto persistente, alteraciones neurológicas o reacciones </a:t>
            </a:r>
            <a:r>
              <a:rPr lang="es-CO" dirty="0" smtClean="0">
                <a:latin typeface="AngsanaUPC" panose="02020603050405020304" pitchFamily="18" charset="-34"/>
                <a:cs typeface="AngsanaUPC" panose="02020603050405020304" pitchFamily="18" charset="-34"/>
              </a:rPr>
              <a:t>alérgicas.</a:t>
            </a:r>
          </a:p>
          <a:p>
            <a:pPr marL="514350" indent="-514350">
              <a:buFont typeface="+mj-lt"/>
              <a:buAutoNum type="arabicPeriod"/>
            </a:pPr>
            <a:r>
              <a:rPr lang="es-CO" dirty="0" smtClean="0">
                <a:latin typeface="AngsanaUPC" panose="02020603050405020304" pitchFamily="18" charset="-34"/>
                <a:cs typeface="AngsanaUPC" panose="02020603050405020304" pitchFamily="18" charset="-34"/>
              </a:rPr>
              <a:t>Es </a:t>
            </a:r>
            <a:r>
              <a:rPr lang="es-CO" dirty="0">
                <a:latin typeface="AngsanaUPC" panose="02020603050405020304" pitchFamily="18" charset="-34"/>
                <a:cs typeface="AngsanaUPC" panose="02020603050405020304" pitchFamily="18" charset="-34"/>
              </a:rPr>
              <a:t>conocido en los adultos que las dosis repetidas hacen más probables las reacciones locales, como hinchazón y molestias en la zona de la inyección</a:t>
            </a:r>
          </a:p>
          <a:p>
            <a:pPr marL="0" indent="0">
              <a:buNone/>
            </a:pPr>
            <a:endParaRPr lang="es-CO" dirty="0"/>
          </a:p>
        </p:txBody>
      </p:sp>
      <p:sp>
        <p:nvSpPr>
          <p:cNvPr id="4" name="3 Rectángulo"/>
          <p:cNvSpPr/>
          <p:nvPr/>
        </p:nvSpPr>
        <p:spPr>
          <a:xfrm>
            <a:off x="755576" y="404664"/>
            <a:ext cx="6639959" cy="1077218"/>
          </a:xfrm>
          <a:prstGeom prst="rect">
            <a:avLst/>
          </a:prstGeom>
          <a:noFill/>
        </p:spPr>
        <p:txBody>
          <a:bodyPr wrap="none" lIns="91440" tIns="45720" rIns="91440" bIns="45720">
            <a:spAutoFit/>
          </a:bodyPr>
          <a:lstStyle/>
          <a:p>
            <a:pPr algn="ctr"/>
            <a:r>
              <a:rPr lang="es-ES" sz="3200" b="1"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 CUALES SON LAS REACCIONES </a:t>
            </a:r>
          </a:p>
          <a:p>
            <a:pPr algn="ctr"/>
            <a:r>
              <a:rPr lang="es-ES" sz="3200" b="1"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ADVERSAS DE </a:t>
            </a:r>
            <a:r>
              <a:rPr lang="es-ES" sz="3200" b="1" cap="none"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LA VACUNACIÓN ?</a:t>
            </a:r>
            <a:endParaRPr lang="es-ES" sz="32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endParaRP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2040" y="2401634"/>
            <a:ext cx="2679519" cy="2592288"/>
          </a:xfrm>
          <a:prstGeom prst="rect">
            <a:avLst/>
          </a:prstGeom>
          <a:ln>
            <a:noFill/>
          </a:ln>
          <a:effectLst>
            <a:softEdge rad="112500"/>
          </a:effectLst>
        </p:spPr>
      </p:pic>
    </p:spTree>
    <p:extLst>
      <p:ext uri="{BB962C8B-B14F-4D97-AF65-F5344CB8AC3E}">
        <p14:creationId xmlns:p14="http://schemas.microsoft.com/office/powerpoint/2010/main" val="275758169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Effect transition="in" filter="randombar(horizontal)">
                                      <p:cBhvr>
                                        <p:cTn id="15" dur="500"/>
                                        <p:tgtEl>
                                          <p:spTgt spid="3">
                                            <p:bg/>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randombar(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circle(in)">
                                      <p:cBhvr>
                                        <p:cTn id="3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20" y="4941168"/>
            <a:ext cx="2782398" cy="1599383"/>
          </a:xfrm>
        </p:spPr>
      </p:pic>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6096" y="188640"/>
            <a:ext cx="2209800" cy="2232248"/>
          </a:xfrm>
          <a:prstGeom prst="rect">
            <a:avLst/>
          </a:prstGeom>
          <a:ln>
            <a:noFill/>
          </a:ln>
          <a:effectLst>
            <a:softEdge rad="112500"/>
          </a:effectLst>
        </p:spPr>
      </p:pic>
      <p:sp>
        <p:nvSpPr>
          <p:cNvPr id="7" name="6 Rectángulo"/>
          <p:cNvSpPr/>
          <p:nvPr/>
        </p:nvSpPr>
        <p:spPr>
          <a:xfrm>
            <a:off x="251520" y="2132856"/>
            <a:ext cx="7776864" cy="2400657"/>
          </a:xfrm>
          <a:prstGeom prst="rect">
            <a:avLst/>
          </a:prstGeom>
          <a:noFill/>
        </p:spPr>
        <p:txBody>
          <a:bodyPr wrap="square" lIns="91440" tIns="45720" rIns="91440" bIns="45720">
            <a:spAutoFit/>
            <a:scene3d>
              <a:camera prst="isometricOffAxis1Right"/>
              <a:lightRig rig="threePt" dir="t"/>
            </a:scene3d>
          </a:bodyPr>
          <a:lstStyle/>
          <a:p>
            <a:pPr algn="ctr"/>
            <a:r>
              <a:rPr lang="es-ES" sz="15000" b="1" cap="none" spc="0" dirty="0" smtClean="0">
                <a:ln w="12700">
                  <a:solidFill>
                    <a:schemeClr val="accent2"/>
                  </a:solidFill>
                  <a:prstDash val="solid"/>
                </a:ln>
                <a:solidFill>
                  <a:schemeClr val="tx2">
                    <a:lumMod val="40000"/>
                    <a:lumOff val="60000"/>
                  </a:schemeClr>
                </a:solidFill>
                <a:effectLst>
                  <a:outerShdw blurRad="41275" dist="20320" dir="1800000" algn="tl" rotWithShape="0">
                    <a:srgbClr val="000000">
                      <a:alpha val="40000"/>
                    </a:srgbClr>
                  </a:outerShdw>
                  <a:reflection blurRad="6350" stA="50000" endA="300" endPos="50000" dist="29997" dir="5400000" sy="-100000" algn="bl" rotWithShape="0"/>
                </a:effectLst>
                <a:latin typeface="AngsanaUPC" panose="02020603050405020304" pitchFamily="18" charset="-34"/>
                <a:cs typeface="AngsanaUPC" panose="02020603050405020304" pitchFamily="18" charset="-34"/>
              </a:rPr>
              <a:t>GRACIAS …</a:t>
            </a:r>
            <a:endParaRPr lang="es-ES" sz="15000" b="1" cap="none" spc="0" dirty="0">
              <a:ln w="12700">
                <a:solidFill>
                  <a:schemeClr val="accent2"/>
                </a:solidFill>
                <a:prstDash val="solid"/>
              </a:ln>
              <a:solidFill>
                <a:schemeClr val="tx2">
                  <a:lumMod val="40000"/>
                  <a:lumOff val="60000"/>
                </a:schemeClr>
              </a:solidFill>
              <a:effectLst>
                <a:outerShdw blurRad="41275" dist="20320" dir="1800000" algn="tl" rotWithShape="0">
                  <a:srgbClr val="000000">
                    <a:alpha val="40000"/>
                  </a:srgbClr>
                </a:outerShdw>
                <a:reflection blurRad="6350" stA="50000" endA="300" endPos="50000" dist="29997" dir="5400000" sy="-100000" algn="bl" rotWithShape="0"/>
              </a:effectLst>
              <a:latin typeface="AngsanaUPC" panose="02020603050405020304" pitchFamily="18" charset="-34"/>
              <a:cs typeface="AngsanaUPC" panose="02020603050405020304" pitchFamily="18" charset="-34"/>
            </a:endParaRPr>
          </a:p>
        </p:txBody>
      </p:sp>
    </p:spTree>
    <p:extLst>
      <p:ext uri="{BB962C8B-B14F-4D97-AF65-F5344CB8AC3E}">
        <p14:creationId xmlns:p14="http://schemas.microsoft.com/office/powerpoint/2010/main" val="1103199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71</TotalTime>
  <Words>254</Words>
  <Application>Microsoft Office PowerPoint</Application>
  <PresentationFormat>Presentación en pantalla (4:3)</PresentationFormat>
  <Paragraphs>28</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Opulento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7</cp:revision>
  <dcterms:created xsi:type="dcterms:W3CDTF">2014-09-28T17:40:53Z</dcterms:created>
  <dcterms:modified xsi:type="dcterms:W3CDTF">2014-09-28T23:08:39Z</dcterms:modified>
</cp:coreProperties>
</file>